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59" r:id="rId2"/>
  </p:sldMasterIdLst>
  <p:notesMasterIdLst>
    <p:notesMasterId r:id="rId37"/>
  </p:notesMasterIdLst>
  <p:handoutMasterIdLst>
    <p:handoutMasterId r:id="rId38"/>
  </p:handoutMasterIdLst>
  <p:sldIdLst>
    <p:sldId id="330" r:id="rId3"/>
    <p:sldId id="408" r:id="rId4"/>
    <p:sldId id="414" r:id="rId5"/>
    <p:sldId id="415" r:id="rId6"/>
    <p:sldId id="416" r:id="rId7"/>
    <p:sldId id="417" r:id="rId8"/>
    <p:sldId id="418" r:id="rId9"/>
    <p:sldId id="419" r:id="rId10"/>
    <p:sldId id="420" r:id="rId11"/>
    <p:sldId id="421" r:id="rId12"/>
    <p:sldId id="424" r:id="rId13"/>
    <p:sldId id="427" r:id="rId14"/>
    <p:sldId id="428" r:id="rId15"/>
    <p:sldId id="429" r:id="rId16"/>
    <p:sldId id="430" r:id="rId17"/>
    <p:sldId id="431" r:id="rId18"/>
    <p:sldId id="433" r:id="rId19"/>
    <p:sldId id="434" r:id="rId20"/>
    <p:sldId id="435" r:id="rId21"/>
    <p:sldId id="436" r:id="rId22"/>
    <p:sldId id="437" r:id="rId23"/>
    <p:sldId id="438" r:id="rId24"/>
    <p:sldId id="439" r:id="rId25"/>
    <p:sldId id="440" r:id="rId26"/>
    <p:sldId id="441" r:id="rId27"/>
    <p:sldId id="442" r:id="rId28"/>
    <p:sldId id="443" r:id="rId29"/>
    <p:sldId id="444" r:id="rId30"/>
    <p:sldId id="445" r:id="rId31"/>
    <p:sldId id="446" r:id="rId32"/>
    <p:sldId id="447" r:id="rId33"/>
    <p:sldId id="450" r:id="rId34"/>
    <p:sldId id="451" r:id="rId35"/>
    <p:sldId id="452" r:id="rId36"/>
  </p:sldIdLst>
  <p:sldSz cx="9144000" cy="6858000" type="screen4x3"/>
  <p:notesSz cx="6858000" cy="9144000"/>
  <p:embeddedFontLst>
    <p:embeddedFont>
      <p:font typeface="Cambria" panose="02040503050406030204" pitchFamily="18" charset="0"/>
      <p:regular r:id="rId39"/>
      <p:bold r:id="rId40"/>
      <p:italic r:id="rId41"/>
      <p:boldItalic r:id="rId42"/>
    </p:embeddedFont>
    <p:embeddedFont>
      <p:font typeface="Verdana" panose="020B0604030504040204"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042" userDrawn="1">
          <p15:clr>
            <a:srgbClr val="A4A3A4"/>
          </p15:clr>
        </p15:guide>
        <p15:guide id="2" pos="295" userDrawn="1">
          <p15:clr>
            <a:srgbClr val="A4A3A4"/>
          </p15:clr>
        </p15:guide>
        <p15:guide id="3" orient="horz" pos="4178" userDrawn="1">
          <p15:clr>
            <a:srgbClr val="A4A3A4"/>
          </p15:clr>
        </p15:guide>
        <p15:guide id="4" orient="horz" pos="119" userDrawn="1">
          <p15:clr>
            <a:srgbClr val="A4A3A4"/>
          </p15:clr>
        </p15:guide>
        <p15:guide id="5" orient="horz" pos="709" userDrawn="1">
          <p15:clr>
            <a:srgbClr val="A4A3A4"/>
          </p15:clr>
        </p15:guide>
        <p15:guide id="6" orient="horz" pos="1071" userDrawn="1">
          <p15:clr>
            <a:srgbClr val="A4A3A4"/>
          </p15:clr>
        </p15:guide>
        <p15:guide id="7" pos="635"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63" autoAdjust="0"/>
    <p:restoredTop sz="82139" autoAdjust="0"/>
  </p:normalViewPr>
  <p:slideViewPr>
    <p:cSldViewPr snapToGrid="0" snapToObjects="1">
      <p:cViewPr varScale="1">
        <p:scale>
          <a:sx n="74" d="100"/>
          <a:sy n="74" d="100"/>
        </p:scale>
        <p:origin x="1920" y="66"/>
      </p:cViewPr>
      <p:guideLst>
        <p:guide orient="horz" pos="4042"/>
        <p:guide pos="295"/>
        <p:guide orient="horz" pos="4178"/>
        <p:guide orient="horz" pos="119"/>
        <p:guide orient="horz" pos="709"/>
        <p:guide orient="horz" pos="1071"/>
        <p:guide pos="635"/>
      </p:guideLst>
    </p:cSldViewPr>
  </p:slideViewPr>
  <p:outlineViewPr>
    <p:cViewPr>
      <p:scale>
        <a:sx n="33" d="100"/>
        <a:sy n="33" d="100"/>
      </p:scale>
      <p:origin x="0" y="-32874"/>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4.fntdata"/><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5.fntdata"/><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handoutMaster" Target="handoutMasters/handoutMaster1.xml"/><Relationship Id="rId46"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3/27/2024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Gender is a common demographic segmentation variable because there are significant differences between males and females and because it is easy to identify each market segment. Men and women purchase different products. They also use the same products, but in different ways. M</a:t>
            </a:r>
            <a:r>
              <a:rPr lang="en-US" sz="1200" b="0" i="0" u="none" strike="noStrike" kern="1200" baseline="0" dirty="0">
                <a:solidFill>
                  <a:schemeClr val="tx1"/>
                </a:solidFill>
                <a:latin typeface="+mn-lt"/>
                <a:ea typeface="+mn-ea"/>
                <a:cs typeface="+mn-cs"/>
              </a:rPr>
              <a:t>arketers have recently been thinking beyond male and female gender roles to recognize that not all individuals conform to one gender role. An increasing number of individuals self-identify as non-binary or non-gender conforming. This will shape the creative direction of the campaign.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833320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Age is another demographic variable that is easy to use for segmentation. Obviously, there is a huge difference in the products children use versus the products adults use. Age segmentation often works well when combined with another demographic variable. </a:t>
            </a:r>
            <a:r>
              <a:rPr lang="en-US" sz="1200" b="0" i="0" u="none" strike="noStrike" kern="1200" baseline="0" dirty="0">
                <a:solidFill>
                  <a:schemeClr val="tx1"/>
                </a:solidFill>
                <a:latin typeface="+mn-lt"/>
                <a:ea typeface="+mn-ea"/>
                <a:cs typeface="+mn-cs"/>
              </a:rPr>
              <a:t>For example, older women may be targets for certain types of vitamins and medical products, including those combatting osteoporosis. Young working women with children are more likely to notice advertisements for conveniences, including ready-made foods and snacks, and automotive oil and lube facilities.</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1591036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t>Here, it is useful to ask the class for as many examples as possible. The idea is to get students to see how people in certain age groups do not fit neatly into predetermined categories.   </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907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Other demographic segmentation variables include education and</a:t>
            </a:r>
            <a:r>
              <a:rPr lang="en-US" baseline="0" dirty="0">
                <a:latin typeface="Arial" charset="0"/>
              </a:rPr>
              <a:t> </a:t>
            </a:r>
            <a:r>
              <a:rPr lang="en-US" dirty="0">
                <a:latin typeface="Arial" charset="0"/>
              </a:rPr>
              <a:t>income. Each can be used alone, or combined with other demographic variables to create smaller, more homogeneous segments. For example, the “exhausted affluent” bridge the gap between the haves and the have nots. They desire style and quality, but not something overly fancy. In this advertisement, </a:t>
            </a:r>
            <a:r>
              <a:rPr lang="en-US" sz="1200" b="0" i="0" u="none" strike="noStrike" kern="1200" baseline="0" dirty="0">
                <a:solidFill>
                  <a:schemeClr val="tx1"/>
                </a:solidFill>
                <a:latin typeface="+mn-lt"/>
                <a:ea typeface="+mn-ea"/>
                <a:cs typeface="+mn-cs"/>
              </a:rPr>
              <a:t>Mercedes-Benz seeks to attract customers able to buy high-end sundry items as well as those who purchase luxury products.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664365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Ethnicity is an important</a:t>
            </a:r>
            <a:r>
              <a:rPr lang="en-US" baseline="0" dirty="0">
                <a:latin typeface="Arial" charset="0"/>
              </a:rPr>
              <a:t> demographic variable since minorities control $2.5 trillion in buying power. For many, ethnicity is a significant part of their identity. It is important to create advertising that demonstrates an understanding of each ethnic group. Translations of English ads are not sufficient. In recent years, advertising agencies have moved to a “holistic” approach. Rather than creating separate campaigns, they are designing a single campaign that incorporates insights from various ethnic groups. </a:t>
            </a:r>
            <a:endParaRPr lang="en-US" sz="1200" b="0" i="0" u="none" strike="noStrike" kern="1200" baseline="0" dirty="0">
              <a:solidFill>
                <a:schemeClr val="tx1"/>
              </a:solidFill>
              <a:latin typeface="+mn-lt"/>
              <a:ea typeface="+mn-ea"/>
              <a:cs typeface="+mn-cs"/>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49309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Demographics are relatively easy to identify, but they do not fully explain consumer purchase behavior. Psychographics refer to an individual’s activities, interests, and opinions. They help marketers to understand why consumers buy what they buy. Psychographics are often combined with demographic profiles to provide a much richer description of a target segment.</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709951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A well-known measurement of psychographics is the VALS typology. Consumers are divided into 8 different segments based on their AIO measures (activities, interests, and opinions). This type of information helps marketers design more effective communication. For instance, reaching achievers requires ads that stress careers, families, goals, and a conservative lifestyle. On the other hand, reaching experiencers requires ads that convey youthfulness, enthusiasm, impulsiveness, fashion, and social acceptance.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8135926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Sending messages</a:t>
            </a:r>
            <a:r>
              <a:rPr lang="en-US" baseline="0" dirty="0">
                <a:latin typeface="Arial" charset="0"/>
              </a:rPr>
              <a:t> to individuals in specific regions is geo-targeting. Used by retailers. Smartphones with GPS technology allow for targeted ads based on location. As shown here, r</a:t>
            </a:r>
            <a:r>
              <a:rPr lang="en-US" sz="1200" b="0" i="0" u="none" strike="noStrike" kern="1200" baseline="0" dirty="0">
                <a:solidFill>
                  <a:schemeClr val="tx1"/>
                </a:solidFill>
                <a:latin typeface="+mn-lt"/>
                <a:ea typeface="+mn-ea"/>
                <a:cs typeface="+mn-cs"/>
              </a:rPr>
              <a:t>estaurants can use geo-targeting to reach nearby consumers.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503326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Geodemographic segmentation combines demographic information, geographic information, and psychographic information. Geodemographic segmentation is beneficial for national firms conducting direct mail campaigns and for retailers in targeting customers in a geographic area around the store. The most well-known geodemographic segmentation system is PRIZM. It consists of 66 different market segments. For every zip code in the United States, PRIZM identifies the market segments that reside there.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502379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Benefit segmentation focuses on the advantages consumers receive from a product rather than the characteristics of the consumer. An excellent example of benefit segmentation is the fitness industry. People exercise for different reasons. The three most common benefit segments are winners, dieters, and self-improvers. The winners exercise because they like to exercise. It is a way of life for them. The dieters join a fitness center to lose weight, or maintain their weight. Self-improvers are there primarily because a physician told them to be there. They have experienced a medical problem and realize they must exercise to regain body functions or maintain their health.</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59859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These are the objectives for Chapter 4.</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629295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Usage segmentation focuses on how consumers use a product or on their purchase history. Marketers can create clusters of heavy users, light users, or any other category of users. By dividing the market in terms of usage, companies can target a specific cluster creating a unique marketing approach. The message to a light user of a product will certainly be different than a heavy user of a product. One of the goals of targeting light or average users is to move them up into a higher group in terms of usage.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737132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Another set of target markets results from identifying business-to-business segments. Here, business segmentation efforts group similar organizations into meaningful</a:t>
            </a:r>
          </a:p>
          <a:p>
            <a:r>
              <a:rPr lang="en-US" sz="1200" b="0" i="0" u="none" strike="noStrike" kern="1200" baseline="0" dirty="0">
                <a:solidFill>
                  <a:schemeClr val="tx1"/>
                </a:solidFill>
                <a:latin typeface="+mn-lt"/>
                <a:ea typeface="+mn-ea"/>
                <a:cs typeface="+mn-cs"/>
              </a:rPr>
              <a:t>clusters in order to create marketing messages specifically for them and to provide them with better service.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434037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Segmentation in business-to-business markets can be based on industry, size of businesses, geographic location, product usage, or customer value. Because most businesses have records of their business customers, segmentation is often easier than with consumers, at least in identifying customers. NAICS codes are one of the most popular methods of segmentation because the federal government has developed the code and there are lists of businesses within each code. Segmentation based on size is necessary when a firm wants to focus on small firms, medium-size firms, or even large firms. Industries often locate together, e.g., computers in the Silicon Valley in California. How firms use a product can be a method of segmentation and the value of customers. In this photo, we can see how </a:t>
            </a:r>
            <a:r>
              <a:rPr lang="en-US" sz="1200" b="0" i="0" u="none" strike="noStrike" kern="1200" baseline="0" dirty="0">
                <a:solidFill>
                  <a:schemeClr val="tx1"/>
                </a:solidFill>
                <a:latin typeface="+mn-lt"/>
                <a:ea typeface="+mn-ea"/>
                <a:cs typeface="+mn-cs"/>
              </a:rPr>
              <a:t>Applied Microbiology used geographic targeting to reach dairy farmers.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634526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Product positioning is the perception in consumers’ minds of the nature of a company and its products relative to competitors. It is important to recognize the two major points – in consumers’ minds and relative to the competition. Positioning is created by factors such as product quality, price, distribution, image, and other factors. Companies need to consider carefully where they are positioned in the market place and then develop ads to reinforce that image or move consumers to the desired image.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092701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Effective positioning can be accomplished in seven different ways. Positioning by </a:t>
            </a:r>
            <a:r>
              <a:rPr lang="en-US" b="1" dirty="0">
                <a:latin typeface="Arial" charset="0"/>
              </a:rPr>
              <a:t>product attributes</a:t>
            </a:r>
            <a:r>
              <a:rPr lang="en-US" dirty="0">
                <a:latin typeface="Arial" charset="0"/>
              </a:rPr>
              <a:t> involves promoting a unique attribute that is superior or different from the competition. Using </a:t>
            </a:r>
            <a:r>
              <a:rPr lang="en-US" b="1" dirty="0">
                <a:latin typeface="Arial" charset="0"/>
              </a:rPr>
              <a:t>competitors</a:t>
            </a:r>
            <a:r>
              <a:rPr lang="en-US" dirty="0">
                <a:latin typeface="Arial" charset="0"/>
              </a:rPr>
              <a:t> to establish a position can be accomplished by contrasting the company’s brand against competing brands. </a:t>
            </a:r>
            <a:r>
              <a:rPr lang="en-US" b="1" dirty="0">
                <a:latin typeface="Arial" charset="0"/>
              </a:rPr>
              <a:t>Use or application </a:t>
            </a:r>
            <a:r>
              <a:rPr lang="en-US" dirty="0">
                <a:latin typeface="Arial" charset="0"/>
              </a:rPr>
              <a:t>involves creating a memorable set of uses for a product, or applications that allow it to stand out. </a:t>
            </a:r>
            <a:r>
              <a:rPr lang="en-US" b="1" dirty="0">
                <a:latin typeface="Arial" charset="0"/>
              </a:rPr>
              <a:t>Price-quality </a:t>
            </a:r>
            <a:r>
              <a:rPr lang="en-US" dirty="0">
                <a:latin typeface="Arial" charset="0"/>
              </a:rPr>
              <a:t>positioning can occur in two ways – by emphasizing value (low price) or by emphasizing high quality, with little mention of the higher price. The </a:t>
            </a:r>
            <a:r>
              <a:rPr lang="en-US" b="1" dirty="0">
                <a:latin typeface="Arial" charset="0"/>
              </a:rPr>
              <a:t>product user </a:t>
            </a:r>
            <a:r>
              <a:rPr lang="en-US" dirty="0">
                <a:latin typeface="Arial" charset="0"/>
              </a:rPr>
              <a:t>approach emphasizes who uses the product. Positioning can be based on the </a:t>
            </a:r>
            <a:r>
              <a:rPr lang="en-US" b="1" dirty="0">
                <a:latin typeface="Arial" charset="0"/>
              </a:rPr>
              <a:t>product class</a:t>
            </a:r>
            <a:r>
              <a:rPr lang="en-US" dirty="0">
                <a:latin typeface="Arial" charset="0"/>
              </a:rPr>
              <a:t>, such as beverages, breakfast foods, or sports cars. The last approach is </a:t>
            </a:r>
            <a:r>
              <a:rPr lang="en-US" b="1" dirty="0">
                <a:latin typeface="Arial" charset="0"/>
              </a:rPr>
              <a:t>cultural symbol</a:t>
            </a:r>
            <a:r>
              <a:rPr lang="en-US" dirty="0">
                <a:latin typeface="Arial" charset="0"/>
              </a:rPr>
              <a:t>, which strives to connect the brand to some cultural symbol that is recognized and known by consumers.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2929675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Product positioning is never fixed because consumers and society change. The same holds true for business products. In the international arena, product positioning is very challenging, but important. However,</a:t>
            </a:r>
            <a:r>
              <a:rPr lang="en-US" baseline="0" dirty="0">
                <a:latin typeface="Arial" charset="0"/>
              </a:rPr>
              <a:t> t</a:t>
            </a:r>
            <a:r>
              <a:rPr lang="en-US" dirty="0">
                <a:latin typeface="Arial" charset="0"/>
              </a:rPr>
              <a:t>he position that is used in one country</a:t>
            </a:r>
            <a:r>
              <a:rPr lang="en-US" baseline="0" dirty="0">
                <a:latin typeface="Arial" charset="0"/>
              </a:rPr>
              <a:t> </a:t>
            </a:r>
            <a:r>
              <a:rPr lang="en-US" dirty="0">
                <a:latin typeface="Arial" charset="0"/>
              </a:rPr>
              <a:t>may not be appropriate for another country.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128657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As shown here, company leaders derive more specific communications objectives from overall marketing objectives. Then, an individual communications plan emphasizes the specific objective. A communications plan for an individual brand may emphasize one or more objectives.</a:t>
            </a:r>
            <a:endParaRPr lang="en-IN" dirty="0"/>
          </a:p>
          <a:p>
            <a:endParaRPr lang="en-IN" dirty="0"/>
          </a:p>
          <a:p>
            <a:pPr marL="0" marR="0">
              <a:lnSpc>
                <a:spcPct val="115000"/>
              </a:lnSpc>
              <a:spcBef>
                <a:spcPts val="1500"/>
              </a:spcBef>
              <a:spcAft>
                <a:spcPts val="1000"/>
              </a:spcAft>
            </a:pPr>
            <a:r>
              <a:rPr lang="en-US" sz="1800" dirty="0">
                <a:effectLst/>
                <a:latin typeface="Times New Roman" panose="02020603050405020304" pitchFamily="18" charset="0"/>
                <a:ea typeface="Times New Roman" panose="02020603050405020304" pitchFamily="18" charset="0"/>
              </a:rPr>
              <a:t>The lists and the objectives are as follows.</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Overall company</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Targeted communication objectives</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Market Share </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Build customer traffic</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Encourage repeat purchases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Customer retention</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dirty="0">
                <a:effectLst/>
                <a:latin typeface="FrutigerLTPro-Roman"/>
                <a:ea typeface="MS Mincho" panose="02020609040205080304" pitchFamily="49" charset="-128"/>
                <a:cs typeface="FrutigerLTPro-Roman"/>
              </a:rPr>
              <a:t>Objectives</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Enhance purchase actions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Reassurance following purchases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Total Annual Sales </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Increase sales, overall brand</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Increase sales, specific products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Increase sales, specific campaigns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1500"/>
              </a:spcBef>
              <a:spcAft>
                <a:spcPts val="1000"/>
              </a:spcAft>
            </a:pPr>
            <a:r>
              <a:rPr lang="en-US" sz="1800" dirty="0">
                <a:effectLst/>
                <a:latin typeface="FrutigerLTPro-Roman"/>
                <a:ea typeface="MS Mincho" panose="02020609040205080304" pitchFamily="49" charset="-128"/>
                <a:cs typeface="FrutigerLTPro-Roman"/>
              </a:rPr>
              <a:t>Profits </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dirty="0">
                <a:effectLst/>
                <a:latin typeface="FrutigerLTPro-Roman"/>
                <a:ea typeface="MS Mincho" panose="02020609040205080304" pitchFamily="49" charset="-128"/>
                <a:cs typeface="FrutigerLTPro-Roman"/>
              </a:rPr>
              <a:t>Target or improve marketing expenditures</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Return on Investment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Enhance brand awareness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Increase brand awareness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Brand Loyalty </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Enhance customer beliefs or attitudes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Change or shift customer beliefs or attitudes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0"/>
              </a:spcBef>
              <a:spcAft>
                <a:spcPts val="0"/>
              </a:spcAft>
            </a:pPr>
            <a:r>
              <a:rPr lang="en-US" sz="1800" dirty="0">
                <a:solidFill>
                  <a:srgbClr val="000000"/>
                </a:solidFill>
                <a:effectLst/>
                <a:latin typeface="FrutigerLTPro-Roman"/>
                <a:ea typeface="MS Mincho" panose="02020609040205080304" pitchFamily="49" charset="-128"/>
                <a:cs typeface="FrutigerLTPro-Roman"/>
              </a:rPr>
              <a:t>Position in the Industry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solidFill>
                  <a:srgbClr val="000000"/>
                </a:solidFill>
                <a:effectLst/>
                <a:latin typeface="FrutigerLTPro-Roman"/>
                <a:ea typeface="MS Mincho" panose="02020609040205080304" pitchFamily="49" charset="-128"/>
                <a:cs typeface="FrutigerLTPro-Roman"/>
              </a:rPr>
              <a:t>Increase category demand via brand equity</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solidFill>
                  <a:srgbClr val="000000"/>
                </a:solidFill>
                <a:effectLst/>
                <a:latin typeface="FrutigerLTPro-Roman"/>
                <a:ea typeface="MS Mincho" panose="02020609040205080304" pitchFamily="49" charset="-128"/>
                <a:cs typeface="FrutigerLTPro-Roman"/>
              </a:rPr>
              <a:t>Enhance or improve image</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1500"/>
              </a:spcBef>
              <a:spcAft>
                <a:spcPts val="1000"/>
              </a:spcAft>
            </a:pP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609716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a:t>
            </a:r>
            <a:r>
              <a:rPr lang="en-US" b="1" dirty="0">
                <a:latin typeface="Arial" charset="0"/>
              </a:rPr>
              <a:t>percentage of sales</a:t>
            </a:r>
            <a:r>
              <a:rPr lang="en-US" dirty="0">
                <a:latin typeface="Arial" charset="0"/>
              </a:rPr>
              <a:t> method sets the communication budget as a certain percent of this year’s sales or next year’s sales forecast. It is simple to use, which makes it a popular choice. However, it works in the opposite direction of what may be needed. When sales increase, so does the budget. When sales decline, the budget is reduced. It should be just the reverse. It also does not allow for special needs that may rise. </a:t>
            </a:r>
            <a:r>
              <a:rPr lang="en-US" b="1" dirty="0">
                <a:latin typeface="Arial" charset="0"/>
              </a:rPr>
              <a:t>Meet the competition</a:t>
            </a:r>
            <a:r>
              <a:rPr lang="en-US" dirty="0">
                <a:latin typeface="Arial" charset="0"/>
              </a:rPr>
              <a:t> sets a budget approximately equal to competitors. This approach is used in highly competitive markets where you have to spend what the competition does to keep your brand in front of consumers. Spending the same as competitors does not guarantee success.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704472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a:latin typeface="Arial" charset="0"/>
              </a:rPr>
              <a:t>The</a:t>
            </a:r>
            <a:r>
              <a:rPr lang="en-US" b="1" dirty="0">
                <a:latin typeface="Arial" charset="0"/>
              </a:rPr>
              <a:t> “what we can afford”</a:t>
            </a:r>
            <a:r>
              <a:rPr lang="en-US" dirty="0">
                <a:latin typeface="Arial" charset="0"/>
              </a:rPr>
              <a:t> approach sets the communications budget after all of the other budges are set. Normally, with this approach, management does not see the importance of communications. The </a:t>
            </a:r>
            <a:r>
              <a:rPr lang="en-US" b="1" dirty="0">
                <a:latin typeface="Arial" charset="0"/>
              </a:rPr>
              <a:t>objective and task</a:t>
            </a:r>
            <a:r>
              <a:rPr lang="en-US" dirty="0">
                <a:latin typeface="Arial" charset="0"/>
              </a:rPr>
              <a:t> method sets the budget based on what it will cost to accomplish the communication and marketing objectives that have been established. Most marketers see this as the best method of budgeting. It is now being used by about half of all firms.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7217510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latin typeface="Arial" charset="0"/>
              </a:rPr>
              <a:t>Payout planning</a:t>
            </a:r>
            <a:r>
              <a:rPr lang="en-US" dirty="0">
                <a:latin typeface="Arial" charset="0"/>
              </a:rPr>
              <a:t> involves setting a budget based on a ratio to sales or market share. This method usually results in spending</a:t>
            </a:r>
            <a:r>
              <a:rPr lang="en-US" baseline="0" dirty="0">
                <a:latin typeface="Arial" charset="0"/>
              </a:rPr>
              <a:t> </a:t>
            </a:r>
            <a:r>
              <a:rPr lang="en-US" dirty="0">
                <a:latin typeface="Arial" charset="0"/>
              </a:rPr>
              <a:t>more money early in the process and then reducing the budget after the brand is established. </a:t>
            </a:r>
            <a:r>
              <a:rPr lang="en-US" b="1" dirty="0">
                <a:latin typeface="Arial" charset="0"/>
              </a:rPr>
              <a:t>Quantitative models</a:t>
            </a:r>
            <a:r>
              <a:rPr lang="en-US" dirty="0">
                <a:latin typeface="Arial" charset="0"/>
              </a:rPr>
              <a:t> use historical data to determine the relationship between sales and marketing and then budgets are set accordingly.</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712171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These are additional objectives for Chapter 4.</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602602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last decision (in conjunction with the budget) is the selection of IMC components. </a:t>
            </a:r>
            <a:r>
              <a:rPr lang="en-US" sz="1200" b="0" i="0" u="none" strike="noStrike" kern="1200" baseline="0" dirty="0">
                <a:solidFill>
                  <a:schemeClr val="tx1"/>
                </a:solidFill>
                <a:latin typeface="+mn-lt"/>
                <a:ea typeface="+mn-ea"/>
                <a:cs typeface="+mn-cs"/>
              </a:rPr>
              <a:t>Marketing communications consists of much more than traditional advertising. In fact, advertising expenditures may not make up the major portion of a marketing communications budget. </a:t>
            </a:r>
            <a:r>
              <a:rPr lang="en-US" dirty="0">
                <a:latin typeface="Arial" charset="0"/>
              </a:rPr>
              <a:t>Then, there is the actual spending on media. Some companies will also have to consider business-to-business spending. It is not an easy task to determine which components will be the most effective. Not only is the budget a factor, but also the objectives.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983024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In international marketing, planners try to make sure the company’s products and marketing messages will be understood in the region. When needed, the message can be tailored to an individual area. The goal is to create a borderless marketing plan that uses the same basic marketing approach for all of a company’s markets. Another key to a successful GIMC involves developing local partnerships.</a:t>
            </a:r>
            <a:endParaRPr lang="en-IN" i="0"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402600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Successful globally integrated marketing communications require paying attention to a number of factors. The company must understand the international market and cultures where it will be selling products. A borderless marketing plan works best, but in developing this type of plan, firms must allow individual countries to modify the marketing plan. The idea is to think globally, but act locally. Seeking local partnerships can be very advantageous, especially in developing communication segmentation strategies and conducting a market communication analysis. With this information, solid communication objectives can be established.</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82586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IMC planning process involves a number of steps and decisions. Planning begins with research, decisions about target markets, market segmentation, and positioning. Once these factors are investigated and decisions made, then communications objectives can be created. A budget is then appropriated. Finally, planners must consider the process of planning an international IMC program.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29247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As shown in the chapter-opening scenario, more and more companies are joining forces in co-marketing programs. Here, two companies join to sell separate but related products. Examples include T-Mobile and Netflix in the “T-Mobile ONE™ with Netflix On Us” program and the “Capital One Venture Rewards/Hotels .com 10x” partnership.</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2054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IMC planning process begins with communications</a:t>
            </a:r>
            <a:r>
              <a:rPr lang="en-US" baseline="0" dirty="0">
                <a:latin typeface="Arial" charset="0"/>
              </a:rPr>
              <a:t> research</a:t>
            </a:r>
            <a:r>
              <a:rPr lang="en-US" dirty="0">
                <a:latin typeface="Arial" charset="0"/>
              </a:rPr>
              <a:t>. From this research, decisions about the target market and product positioning can be made. These are joint decisions because one decision</a:t>
            </a:r>
            <a:r>
              <a:rPr lang="en-US" baseline="0" dirty="0">
                <a:latin typeface="Arial" charset="0"/>
              </a:rPr>
              <a:t> </a:t>
            </a:r>
            <a:r>
              <a:rPr lang="en-US" dirty="0">
                <a:latin typeface="Arial" charset="0"/>
              </a:rPr>
              <a:t>affects the other. Next, communication objectives are formulated. From the objectives come the budget and a selection of the appropriate IMC components. Again, it is a mutual decision because the budget impacts which IMC components can be used and the selection of the IMC components affects the budget.</a:t>
            </a:r>
            <a:endParaRPr lang="en-IN" dirty="0"/>
          </a:p>
          <a:p>
            <a:endParaRPr lang="en-IN" dirty="0"/>
          </a:p>
          <a:p>
            <a:r>
              <a:rPr lang="en-US" sz="1800" dirty="0">
                <a:effectLst/>
                <a:latin typeface="Calibri" panose="020F0502020204030204" pitchFamily="34" charset="0"/>
                <a:ea typeface="Calibri" panose="020F0502020204030204" pitchFamily="34" charset="0"/>
              </a:rPr>
              <a:t>The diagram is structured as follows. Communications research flows to the target market. The target market flows to product positioning which flows to objectives. The objectives flow to both budget and I M C components. I M C components flow reciprocally to budget.</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71970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first step in IMC planning is conducting research. If an advertising agency is used, then it is the responsibility of the agency to conduct this research so they understand the customer. What are the key benefits customers derive from the product? Consumers buy benefits, not attributes, so it is important to think in those terms, i.e. what does this product do for customers; how does it help them? </a:t>
            </a:r>
            <a:r>
              <a:rPr lang="en-US" b="1" dirty="0">
                <a:latin typeface="Arial" charset="0"/>
              </a:rPr>
              <a:t>Product-specific research</a:t>
            </a:r>
            <a:r>
              <a:rPr lang="en-US" dirty="0">
                <a:latin typeface="Arial" charset="0"/>
              </a:rPr>
              <a:t> involves identifying the key selling points of a product and the desirable features. To develop an advertising campaign, the creative staff should understand the product. </a:t>
            </a:r>
            <a:r>
              <a:rPr lang="en-US" b="1" dirty="0">
                <a:latin typeface="Arial" charset="0"/>
              </a:rPr>
              <a:t>Customer-oriented research </a:t>
            </a:r>
            <a:r>
              <a:rPr lang="en-US" dirty="0">
                <a:latin typeface="Arial" charset="0"/>
              </a:rPr>
              <a:t>focuses on the users of the product and how, when, and why the product is used. Researchers can use approaches based in anthropology, sociology, and psychology. A common method used by agencies for customer-oriented research is the focus group. </a:t>
            </a:r>
            <a:r>
              <a:rPr lang="en-US" b="1" dirty="0">
                <a:latin typeface="Arial" charset="0"/>
              </a:rPr>
              <a:t>Target-market</a:t>
            </a:r>
            <a:r>
              <a:rPr lang="en-US" b="1" baseline="0" dirty="0">
                <a:latin typeface="Arial" charset="0"/>
              </a:rPr>
              <a:t> research</a:t>
            </a:r>
            <a:r>
              <a:rPr lang="en-US" b="0" baseline="0" dirty="0">
                <a:latin typeface="Arial" charset="0"/>
              </a:rPr>
              <a:t> utilizes the information gathered through product and customer research to determine the best target market for the brand, product, or particular campaign.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893096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To be a viable market segment, it must meet four criteria. First, the individuals or businesses within the segment should be homogeneous; that is, they should be alike. Second, the market segment must differ from the general population and also be different than other market segments. Third, the market segment has to be large enough to be financially viable to support a marketing campaign. While some market segments meet the first two criteria, they are too small to support a different campaign. Based</a:t>
            </a:r>
            <a:r>
              <a:rPr lang="en-US" baseline="0" dirty="0">
                <a:latin typeface="Arial" charset="0"/>
              </a:rPr>
              <a:t> on t</a:t>
            </a:r>
            <a:r>
              <a:rPr lang="en-US" dirty="0">
                <a:latin typeface="Arial" charset="0"/>
              </a:rPr>
              <a:t>he last criteria,</a:t>
            </a:r>
            <a:r>
              <a:rPr lang="en-US" baseline="0" dirty="0">
                <a:latin typeface="Arial" charset="0"/>
              </a:rPr>
              <a:t> </a:t>
            </a:r>
            <a:r>
              <a:rPr lang="en-US" dirty="0">
                <a:latin typeface="Arial" charset="0"/>
              </a:rPr>
              <a:t>the market segment must be reachable through some type of media or marketing communications channel.</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7847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Consumer markets can be segmented, or divided, along a number of dimensions. The most common is demographics because it is the easiest. Other methods used include psychographics, generations, geographic, geodemographics, benefits, and usage. </a:t>
            </a:r>
            <a:r>
              <a:rPr lang="en-US" sz="1200" b="0" i="0" u="none" strike="noStrike" kern="1200" baseline="0" dirty="0">
                <a:solidFill>
                  <a:schemeClr val="tx1"/>
                </a:solidFill>
                <a:latin typeface="+mn-lt"/>
                <a:ea typeface="+mn-ea"/>
                <a:cs typeface="+mn-cs"/>
              </a:rPr>
              <a:t>This Piccadilly advertisement might have resulted from a focus group indicating that people prefer locally made food products.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88893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1.jp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2022, 2018, 2016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5"/>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0" r:id="rId8"/>
    <p:sldLayoutId id="2147483671" r:id="rId9"/>
    <p:sldLayoutId id="2147483673" r:id="rId10"/>
    <p:sldLayoutId id="2147483670" r:id="rId11"/>
    <p:sldLayoutId id="2147483669" r:id="rId12"/>
    <p:sldLayoutId id="2147483655"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1"/>
              </a:ext>
            </a:extLst>
          </p:cNvPr>
          <p:cNvSpPr>
            <a:spLocks noGrp="1"/>
          </p:cNvSpPr>
          <p:nvPr>
            <p:ph type="title"/>
          </p:nvPr>
        </p:nvSpPr>
        <p:spPr>
          <a:xfrm>
            <a:off x="457199" y="143692"/>
            <a:ext cx="8229601" cy="987333"/>
          </a:xfrm>
        </p:spPr>
        <p:txBody>
          <a:bodyPr anchor="ctr"/>
          <a:lstStyle/>
          <a:p>
            <a:r>
              <a:rPr lang="en-US" sz="3000" dirty="0"/>
              <a:t>Integrated Advertising, Promotion, and Marketing Communications</a:t>
            </a:r>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1"/>
              </a:ext>
            </a:extLst>
          </p:cNvPr>
          <p:cNvSpPr>
            <a:spLocks noGrp="1"/>
          </p:cNvSpPr>
          <p:nvPr>
            <p:ph type="body" idx="1"/>
          </p:nvPr>
        </p:nvSpPr>
        <p:spPr>
          <a:xfrm>
            <a:off x="457200" y="1212419"/>
            <a:ext cx="8229600" cy="413524"/>
          </a:xfrm>
        </p:spPr>
        <p:txBody>
          <a:bodyPr anchor="ctr"/>
          <a:lstStyle/>
          <a:p>
            <a:r>
              <a:rPr lang="en-US" dirty="0">
                <a:solidFill>
                  <a:schemeClr val="tx2"/>
                </a:solidFill>
              </a:rPr>
              <a:t>Ninth Edition</a:t>
            </a:r>
          </a:p>
        </p:txBody>
      </p:sp>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1"/>
              </a:ext>
            </a:extLst>
          </p:cNvPr>
          <p:cNvSpPr>
            <a:spLocks noGrp="1"/>
          </p:cNvSpPr>
          <p:nvPr>
            <p:ph sz="quarter" idx="14"/>
          </p:nvPr>
        </p:nvSpPr>
        <p:spPr>
          <a:xfrm>
            <a:off x="5029200" y="1906104"/>
            <a:ext cx="3657600" cy="1186345"/>
          </a:xfrm>
        </p:spPr>
        <p:txBody>
          <a:bodyPr/>
          <a:lstStyle/>
          <a:p>
            <a:pPr marL="0" algn="ctr"/>
            <a:r>
              <a:rPr lang="en-US" b="1" dirty="0">
                <a:latin typeface="+mn-lt"/>
              </a:rPr>
              <a:t>Chapter 4</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1"/>
              </a:ext>
            </a:extLst>
          </p:cNvPr>
          <p:cNvSpPr>
            <a:spLocks noGrp="1"/>
          </p:cNvSpPr>
          <p:nvPr>
            <p:ph sz="quarter" idx="15"/>
          </p:nvPr>
        </p:nvSpPr>
        <p:spPr>
          <a:xfrm>
            <a:off x="5029200" y="3252789"/>
            <a:ext cx="3657600" cy="1786139"/>
          </a:xfrm>
        </p:spPr>
        <p:txBody>
          <a:bodyPr/>
          <a:lstStyle/>
          <a:p>
            <a:r>
              <a:rPr lang="en-US" dirty="0"/>
              <a:t>The I</a:t>
            </a:r>
            <a:r>
              <a:rPr lang="en-US" sz="100" dirty="0"/>
              <a:t> </a:t>
            </a:r>
            <a:r>
              <a:rPr lang="en-US" dirty="0"/>
              <a:t>M</a:t>
            </a:r>
            <a:r>
              <a:rPr lang="en-US" sz="100" dirty="0"/>
              <a:t> </a:t>
            </a:r>
            <a:r>
              <a:rPr lang="en-US" dirty="0"/>
              <a:t>C Planning Process</a:t>
            </a:r>
          </a:p>
        </p:txBody>
      </p:sp>
      <p:pic>
        <p:nvPicPr>
          <p:cNvPr id="10" name="Picture 9" descr="Front Cover: Integrated Advertising, Promotion, and Marketing Communications, Ninth Edition by Clow and Baack.">
            <a:extLst>
              <a:ext uri="{FF2B5EF4-FFF2-40B4-BE49-F238E27FC236}">
                <a16:creationId xmlns:a16="http://schemas.microsoft.com/office/drawing/2014/main" id="{521363D0-1471-40A0-877A-CB03B9F75786}"/>
              </a:ext>
            </a:extLst>
          </p:cNvPr>
          <p:cNvPicPr>
            <a:picLocks noChangeAspect="1"/>
          </p:cNvPicPr>
          <p:nvPr/>
        </p:nvPicPr>
        <p:blipFill>
          <a:blip r:embed="rId3"/>
          <a:stretch>
            <a:fillRect/>
          </a:stretch>
        </p:blipFill>
        <p:spPr>
          <a:xfrm>
            <a:off x="591091" y="1694010"/>
            <a:ext cx="3624966" cy="4494960"/>
          </a:xfrm>
          <a:prstGeom prst="rect">
            <a:avLst/>
          </a:prstGeom>
          <a:ln>
            <a:solidFill>
              <a:schemeClr val="tx1"/>
            </a:solidFill>
          </a:ln>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1"/>
              </a:ext>
            </a:extLst>
          </p:cNvPr>
          <p:cNvSpPr>
            <a:spLocks noGrp="1"/>
          </p:cNvSpPr>
          <p:nvPr>
            <p:ph sz="quarter" idx="17"/>
          </p:nvPr>
        </p:nvSpPr>
        <p:spPr>
          <a:xfrm>
            <a:off x="2173000" y="6415232"/>
            <a:ext cx="6589712" cy="228600"/>
          </a:xfrm>
        </p:spPr>
        <p:txBody>
          <a:bodyPr/>
          <a:lstStyle/>
          <a:p>
            <a:pPr marL="0" indent="0"/>
            <a:r>
              <a:rPr lang="en-US" altLang="en-US" sz="1200" b="0" dirty="0">
                <a:latin typeface="Verdana"/>
                <a:ea typeface="Verdana" panose="020B0604030504040204" pitchFamily="34" charset="0"/>
                <a:cs typeface="Verdana" panose="020B0604030504040204" pitchFamily="34" charset="0"/>
              </a:rPr>
              <a:t>Copyright © </a:t>
            </a:r>
            <a:r>
              <a:rPr lang="en-IN" dirty="0"/>
              <a:t>2022, 2018, 2016 </a:t>
            </a:r>
            <a:r>
              <a:rPr lang="en-US" altLang="en-US" sz="1200" b="0" dirty="0">
                <a:latin typeface="Verdana"/>
                <a:ea typeface="Verdana" panose="020B0604030504040204" pitchFamily="34" charset="0"/>
                <a:cs typeface="Verdana" panose="020B0604030504040204" pitchFamily="34" charset="0"/>
              </a:rPr>
              <a:t>Pearson Education, Inc. All Rights Reserved</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Tree>
    <p:extLst>
      <p:ext uri="{BB962C8B-B14F-4D97-AF65-F5344CB8AC3E}">
        <p14:creationId xmlns:p14="http://schemas.microsoft.com/office/powerpoint/2010/main" val="3801335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37311-6BEC-479E-A423-922FC50A17DE}"/>
              </a:ext>
            </a:extLst>
          </p:cNvPr>
          <p:cNvSpPr>
            <a:spLocks noGrp="1"/>
          </p:cNvSpPr>
          <p:nvPr>
            <p:ph type="title"/>
          </p:nvPr>
        </p:nvSpPr>
        <p:spPr/>
        <p:txBody>
          <a:bodyPr/>
          <a:lstStyle/>
          <a:p>
            <a:r>
              <a:rPr lang="en-IN" sz="3200" dirty="0"/>
              <a:t>Segments Based on Demographics: Gender</a:t>
            </a:r>
          </a:p>
        </p:txBody>
      </p:sp>
      <p:sp>
        <p:nvSpPr>
          <p:cNvPr id="3" name="Content Placeholder 2">
            <a:extLst>
              <a:ext uri="{FF2B5EF4-FFF2-40B4-BE49-F238E27FC236}">
                <a16:creationId xmlns:a16="http://schemas.microsoft.com/office/drawing/2014/main" id="{05DD3241-0AFF-4AF8-8A72-12F6EB9E4AE2}"/>
              </a:ext>
            </a:extLst>
          </p:cNvPr>
          <p:cNvSpPr>
            <a:spLocks noGrp="1"/>
          </p:cNvSpPr>
          <p:nvPr>
            <p:ph sz="quarter" idx="13"/>
          </p:nvPr>
        </p:nvSpPr>
        <p:spPr/>
        <p:txBody>
          <a:bodyPr/>
          <a:lstStyle/>
          <a:p>
            <a:r>
              <a:rPr lang="en-IN" dirty="0"/>
              <a:t>Different genders have different purchasing habits</a:t>
            </a:r>
          </a:p>
          <a:p>
            <a:r>
              <a:rPr lang="en-IN" dirty="0"/>
              <a:t>Not all people conform to one gender role</a:t>
            </a:r>
          </a:p>
          <a:p>
            <a:r>
              <a:rPr lang="en-IN" dirty="0"/>
              <a:t>Non-gender-based marketing shapes the campaign</a:t>
            </a:r>
          </a:p>
          <a:p>
            <a:r>
              <a:rPr lang="en-IN" dirty="0"/>
              <a:t>Many product campaigns still target men or women</a:t>
            </a:r>
          </a:p>
        </p:txBody>
      </p:sp>
    </p:spTree>
    <p:extLst>
      <p:ext uri="{BB962C8B-B14F-4D97-AF65-F5344CB8AC3E}">
        <p14:creationId xmlns:p14="http://schemas.microsoft.com/office/powerpoint/2010/main" val="3925705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CD43A-A8B5-4FA6-9050-93F9D8688B3A}"/>
              </a:ext>
            </a:extLst>
          </p:cNvPr>
          <p:cNvSpPr>
            <a:spLocks noGrp="1"/>
          </p:cNvSpPr>
          <p:nvPr>
            <p:ph type="title"/>
          </p:nvPr>
        </p:nvSpPr>
        <p:spPr/>
        <p:txBody>
          <a:bodyPr/>
          <a:lstStyle/>
          <a:p>
            <a:r>
              <a:rPr lang="en-IN" sz="3200" dirty="0"/>
              <a:t>Segments Based on Demographics: Age</a:t>
            </a:r>
          </a:p>
        </p:txBody>
      </p:sp>
      <p:sp>
        <p:nvSpPr>
          <p:cNvPr id="3" name="Content Placeholder 2">
            <a:extLst>
              <a:ext uri="{FF2B5EF4-FFF2-40B4-BE49-F238E27FC236}">
                <a16:creationId xmlns:a16="http://schemas.microsoft.com/office/drawing/2014/main" id="{85A120F1-5CB1-4869-88FB-7FC7E7126AB1}"/>
              </a:ext>
            </a:extLst>
          </p:cNvPr>
          <p:cNvSpPr>
            <a:spLocks noGrp="1"/>
          </p:cNvSpPr>
          <p:nvPr>
            <p:ph sz="quarter" idx="13"/>
          </p:nvPr>
        </p:nvSpPr>
        <p:spPr/>
        <p:txBody>
          <a:bodyPr/>
          <a:lstStyle/>
          <a:p>
            <a:r>
              <a:rPr lang="en-IN" dirty="0"/>
              <a:t>Targeting specific age groups</a:t>
            </a:r>
          </a:p>
          <a:p>
            <a:r>
              <a:rPr lang="en-IN" dirty="0"/>
              <a:t>Can combine with other demographic variables</a:t>
            </a:r>
          </a:p>
          <a:p>
            <a:r>
              <a:rPr lang="en-IN" dirty="0"/>
              <a:t>Children an attractive but controversial market</a:t>
            </a:r>
          </a:p>
          <a:p>
            <a:r>
              <a:rPr lang="en-IN" dirty="0"/>
              <a:t>Marketing push continues through teen years</a:t>
            </a:r>
          </a:p>
        </p:txBody>
      </p:sp>
    </p:spTree>
    <p:extLst>
      <p:ext uri="{BB962C8B-B14F-4D97-AF65-F5344CB8AC3E}">
        <p14:creationId xmlns:p14="http://schemas.microsoft.com/office/powerpoint/2010/main" val="840400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00FC7-6D9F-454D-BB85-D3AB4B1B2373}"/>
              </a:ext>
            </a:extLst>
          </p:cNvPr>
          <p:cNvSpPr>
            <a:spLocks noGrp="1"/>
          </p:cNvSpPr>
          <p:nvPr>
            <p:ph type="title"/>
          </p:nvPr>
        </p:nvSpPr>
        <p:spPr/>
        <p:txBody>
          <a:bodyPr/>
          <a:lstStyle/>
          <a:p>
            <a:r>
              <a:rPr lang="en-IN" dirty="0"/>
              <a:t>Questions to Consider </a:t>
            </a:r>
            <a:r>
              <a:rPr lang="en-IN" sz="2000" b="0" dirty="0"/>
              <a:t>(1 of 2)</a:t>
            </a:r>
          </a:p>
        </p:txBody>
      </p:sp>
      <p:sp>
        <p:nvSpPr>
          <p:cNvPr id="3" name="Content Placeholder 2">
            <a:extLst>
              <a:ext uri="{FF2B5EF4-FFF2-40B4-BE49-F238E27FC236}">
                <a16:creationId xmlns:a16="http://schemas.microsoft.com/office/drawing/2014/main" id="{F718D1A3-E4ED-4516-88AE-B1887EF88274}"/>
              </a:ext>
            </a:extLst>
          </p:cNvPr>
          <p:cNvSpPr>
            <a:spLocks noGrp="1"/>
          </p:cNvSpPr>
          <p:nvPr>
            <p:ph sz="quarter" idx="13"/>
          </p:nvPr>
        </p:nvSpPr>
        <p:spPr/>
        <p:txBody>
          <a:bodyPr/>
          <a:lstStyle/>
          <a:p>
            <a:r>
              <a:rPr lang="en-IN" dirty="0"/>
              <a:t>How old are your own parents?</a:t>
            </a:r>
          </a:p>
          <a:p>
            <a:r>
              <a:rPr lang="en-IN" dirty="0"/>
              <a:t>How would you describe their </a:t>
            </a:r>
            <a:r>
              <a:rPr lang="en-IN" dirty="0" err="1"/>
              <a:t>lifestage</a:t>
            </a:r>
            <a:r>
              <a:rPr lang="en-IN" dirty="0"/>
              <a:t>?</a:t>
            </a:r>
          </a:p>
          <a:p>
            <a:r>
              <a:rPr lang="en-IN" dirty="0"/>
              <a:t>Is it typical or hard to categorize?</a:t>
            </a:r>
          </a:p>
          <a:p>
            <a:r>
              <a:rPr lang="en-IN" dirty="0"/>
              <a:t>What kinds of products or services might appeal to your parents based on their age and </a:t>
            </a:r>
            <a:r>
              <a:rPr lang="en-IN" dirty="0" err="1"/>
              <a:t>lifestage</a:t>
            </a:r>
            <a:r>
              <a:rPr lang="en-IN" dirty="0"/>
              <a:t>?</a:t>
            </a:r>
          </a:p>
        </p:txBody>
      </p:sp>
    </p:spTree>
    <p:extLst>
      <p:ext uri="{BB962C8B-B14F-4D97-AF65-F5344CB8AC3E}">
        <p14:creationId xmlns:p14="http://schemas.microsoft.com/office/powerpoint/2010/main" val="640943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3072D-2738-4521-9D45-2E41B4287BE9}"/>
              </a:ext>
            </a:extLst>
          </p:cNvPr>
          <p:cNvSpPr>
            <a:spLocks noGrp="1"/>
          </p:cNvSpPr>
          <p:nvPr>
            <p:ph type="title"/>
          </p:nvPr>
        </p:nvSpPr>
        <p:spPr/>
        <p:txBody>
          <a:bodyPr/>
          <a:lstStyle/>
          <a:p>
            <a:r>
              <a:rPr lang="en-IN" dirty="0"/>
              <a:t>Income</a:t>
            </a:r>
          </a:p>
        </p:txBody>
      </p:sp>
      <p:sp>
        <p:nvSpPr>
          <p:cNvPr id="3" name="Content Placeholder 2">
            <a:extLst>
              <a:ext uri="{FF2B5EF4-FFF2-40B4-BE49-F238E27FC236}">
                <a16:creationId xmlns:a16="http://schemas.microsoft.com/office/drawing/2014/main" id="{E6A4023D-B6E2-42EB-9081-7A0F360CC3C4}"/>
              </a:ext>
            </a:extLst>
          </p:cNvPr>
          <p:cNvSpPr>
            <a:spLocks noGrp="1"/>
          </p:cNvSpPr>
          <p:nvPr>
            <p:ph sz="quarter" idx="13"/>
          </p:nvPr>
        </p:nvSpPr>
        <p:spPr>
          <a:xfrm>
            <a:off x="457200" y="1556328"/>
            <a:ext cx="8229600" cy="1612542"/>
          </a:xfrm>
        </p:spPr>
        <p:txBody>
          <a:bodyPr/>
          <a:lstStyle/>
          <a:p>
            <a:r>
              <a:rPr lang="en-IN" dirty="0"/>
              <a:t>Family income closely related to education</a:t>
            </a:r>
          </a:p>
          <a:p>
            <a:r>
              <a:rPr lang="en-IN" dirty="0"/>
              <a:t>Lower income = spending on necessities</a:t>
            </a:r>
          </a:p>
          <a:p>
            <a:r>
              <a:rPr lang="en-IN" dirty="0"/>
              <a:t>Higher income = spending on luxuries</a:t>
            </a:r>
          </a:p>
        </p:txBody>
      </p:sp>
      <p:pic>
        <p:nvPicPr>
          <p:cNvPr id="6" name="Content Placeholder 5" descr="An advertisement for a Mercedes Benz car shows the new S class car in front of an advertisement board that reads world premiere the new S class.">
            <a:extLst>
              <a:ext uri="{FF2B5EF4-FFF2-40B4-BE49-F238E27FC236}">
                <a16:creationId xmlns:a16="http://schemas.microsoft.com/office/drawing/2014/main" id="{019AF72A-CA4C-43FE-B4AF-6B6D897AA763}"/>
              </a:ext>
            </a:extLst>
          </p:cNvPr>
          <p:cNvPicPr>
            <a:picLocks noGrp="1" noChangeAspect="1"/>
          </p:cNvPicPr>
          <p:nvPr>
            <p:ph sz="quarter" idx="14"/>
          </p:nvPr>
        </p:nvPicPr>
        <p:blipFill>
          <a:blip r:embed="rId3"/>
          <a:stretch>
            <a:fillRect/>
          </a:stretch>
        </p:blipFill>
        <p:spPr>
          <a:xfrm>
            <a:off x="2267111" y="3296148"/>
            <a:ext cx="4609779" cy="3011805"/>
          </a:xfrm>
          <a:prstGeom prst="rect">
            <a:avLst/>
          </a:prstGeom>
        </p:spPr>
      </p:pic>
    </p:spTree>
    <p:extLst>
      <p:ext uri="{BB962C8B-B14F-4D97-AF65-F5344CB8AC3E}">
        <p14:creationId xmlns:p14="http://schemas.microsoft.com/office/powerpoint/2010/main" val="193649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ABC80-27AD-4AB5-8D24-6622F5A1A77C}"/>
              </a:ext>
            </a:extLst>
          </p:cNvPr>
          <p:cNvSpPr>
            <a:spLocks noGrp="1"/>
          </p:cNvSpPr>
          <p:nvPr>
            <p:ph type="title"/>
          </p:nvPr>
        </p:nvSpPr>
        <p:spPr/>
        <p:txBody>
          <a:bodyPr/>
          <a:lstStyle/>
          <a:p>
            <a:r>
              <a:rPr lang="en-IN" dirty="0"/>
              <a:t>Ethnicity</a:t>
            </a:r>
          </a:p>
        </p:txBody>
      </p:sp>
      <p:pic>
        <p:nvPicPr>
          <p:cNvPr id="6" name="Content Placeholder 5" descr="A photo shows an Hispanic family of parents and two young children riding bikes outdoors.">
            <a:extLst>
              <a:ext uri="{FF2B5EF4-FFF2-40B4-BE49-F238E27FC236}">
                <a16:creationId xmlns:a16="http://schemas.microsoft.com/office/drawing/2014/main" id="{8C96BE95-8333-4033-A2AB-21BB9C2BCBBA}"/>
              </a:ext>
            </a:extLst>
          </p:cNvPr>
          <p:cNvPicPr>
            <a:picLocks noGrp="1" noChangeAspect="1"/>
          </p:cNvPicPr>
          <p:nvPr>
            <p:ph sz="quarter" idx="14"/>
          </p:nvPr>
        </p:nvPicPr>
        <p:blipFill>
          <a:blip r:embed="rId3"/>
          <a:stretch>
            <a:fillRect/>
          </a:stretch>
        </p:blipFill>
        <p:spPr>
          <a:xfrm>
            <a:off x="456609" y="1552575"/>
            <a:ext cx="3992562" cy="2587133"/>
          </a:xfrm>
          <a:prstGeom prst="rect">
            <a:avLst/>
          </a:prstGeom>
        </p:spPr>
      </p:pic>
      <p:sp>
        <p:nvSpPr>
          <p:cNvPr id="3" name="Content Placeholder 2">
            <a:extLst>
              <a:ext uri="{FF2B5EF4-FFF2-40B4-BE49-F238E27FC236}">
                <a16:creationId xmlns:a16="http://schemas.microsoft.com/office/drawing/2014/main" id="{373E4B87-A22B-428D-A39B-93DCFE8693F2}"/>
              </a:ext>
            </a:extLst>
          </p:cNvPr>
          <p:cNvSpPr>
            <a:spLocks noGrp="1"/>
          </p:cNvSpPr>
          <p:nvPr>
            <p:ph sz="quarter" idx="13"/>
          </p:nvPr>
        </p:nvSpPr>
        <p:spPr>
          <a:xfrm>
            <a:off x="4694830" y="1552575"/>
            <a:ext cx="3991970" cy="4438650"/>
          </a:xfrm>
        </p:spPr>
        <p:txBody>
          <a:bodyPr/>
          <a:lstStyle/>
          <a:p>
            <a:r>
              <a:rPr lang="en-IN" dirty="0"/>
              <a:t>Buying power = $2.5 trillion</a:t>
            </a:r>
          </a:p>
          <a:p>
            <a:r>
              <a:rPr lang="en-IN" dirty="0"/>
              <a:t>Significant part of identity</a:t>
            </a:r>
          </a:p>
          <a:p>
            <a:r>
              <a:rPr lang="en-IN" dirty="0"/>
              <a:t>Need to understand ethnic groups</a:t>
            </a:r>
          </a:p>
          <a:p>
            <a:r>
              <a:rPr lang="en-IN" dirty="0"/>
              <a:t>Translations are insufficient</a:t>
            </a:r>
          </a:p>
          <a:p>
            <a:r>
              <a:rPr lang="en-IN" dirty="0"/>
              <a:t>Holistic approach needed</a:t>
            </a:r>
          </a:p>
        </p:txBody>
      </p:sp>
    </p:spTree>
    <p:extLst>
      <p:ext uri="{BB962C8B-B14F-4D97-AF65-F5344CB8AC3E}">
        <p14:creationId xmlns:p14="http://schemas.microsoft.com/office/powerpoint/2010/main" val="40568700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F84F2-ADB1-40D2-9184-7F147C725B21}"/>
              </a:ext>
            </a:extLst>
          </p:cNvPr>
          <p:cNvSpPr>
            <a:spLocks noGrp="1"/>
          </p:cNvSpPr>
          <p:nvPr>
            <p:ph type="title"/>
          </p:nvPr>
        </p:nvSpPr>
        <p:spPr/>
        <p:txBody>
          <a:bodyPr/>
          <a:lstStyle/>
          <a:p>
            <a:r>
              <a:rPr lang="en-IN" dirty="0"/>
              <a:t>Psychographics</a:t>
            </a:r>
          </a:p>
        </p:txBody>
      </p:sp>
      <p:sp>
        <p:nvSpPr>
          <p:cNvPr id="3" name="Content Placeholder 2">
            <a:extLst>
              <a:ext uri="{FF2B5EF4-FFF2-40B4-BE49-F238E27FC236}">
                <a16:creationId xmlns:a16="http://schemas.microsoft.com/office/drawing/2014/main" id="{AC7665CC-2950-4267-BBCB-54079BD9C8A5}"/>
              </a:ext>
            </a:extLst>
          </p:cNvPr>
          <p:cNvSpPr>
            <a:spLocks noGrp="1"/>
          </p:cNvSpPr>
          <p:nvPr>
            <p:ph sz="quarter" idx="13"/>
          </p:nvPr>
        </p:nvSpPr>
        <p:spPr/>
        <p:txBody>
          <a:bodyPr/>
          <a:lstStyle/>
          <a:p>
            <a:r>
              <a:rPr lang="en-IN" dirty="0"/>
              <a:t>Used to describe consumers</a:t>
            </a:r>
          </a:p>
          <a:p>
            <a:r>
              <a:rPr lang="en-IN" dirty="0"/>
              <a:t>A</a:t>
            </a:r>
            <a:r>
              <a:rPr lang="en-IN" sz="100" dirty="0"/>
              <a:t> </a:t>
            </a:r>
            <a:r>
              <a:rPr lang="en-IN" dirty="0"/>
              <a:t>I</a:t>
            </a:r>
            <a:r>
              <a:rPr lang="en-IN" sz="100" dirty="0"/>
              <a:t> </a:t>
            </a:r>
            <a:r>
              <a:rPr lang="en-IN" dirty="0"/>
              <a:t>O measures:</a:t>
            </a:r>
          </a:p>
          <a:p>
            <a:pPr lvl="1"/>
            <a:r>
              <a:rPr lang="en-IN" dirty="0"/>
              <a:t>Activities</a:t>
            </a:r>
          </a:p>
          <a:p>
            <a:pPr lvl="1"/>
            <a:r>
              <a:rPr lang="en-IN" dirty="0"/>
              <a:t>Interests</a:t>
            </a:r>
          </a:p>
          <a:p>
            <a:pPr lvl="1"/>
            <a:r>
              <a:rPr lang="en-IN" dirty="0"/>
              <a:t>Opinions</a:t>
            </a:r>
          </a:p>
          <a:p>
            <a:r>
              <a:rPr lang="en-IN" dirty="0"/>
              <a:t>Combined with demographic information</a:t>
            </a:r>
          </a:p>
        </p:txBody>
      </p:sp>
    </p:spTree>
    <p:extLst>
      <p:ext uri="{BB962C8B-B14F-4D97-AF65-F5344CB8AC3E}">
        <p14:creationId xmlns:p14="http://schemas.microsoft.com/office/powerpoint/2010/main" val="35836410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2743-B681-42F1-819C-940D60C823A0}"/>
              </a:ext>
            </a:extLst>
          </p:cNvPr>
          <p:cNvSpPr>
            <a:spLocks noGrp="1"/>
          </p:cNvSpPr>
          <p:nvPr>
            <p:ph type="title"/>
          </p:nvPr>
        </p:nvSpPr>
        <p:spPr/>
        <p:txBody>
          <a:bodyPr/>
          <a:lstStyle/>
          <a:p>
            <a:r>
              <a:rPr lang="en-IN" dirty="0"/>
              <a:t>The V</a:t>
            </a:r>
            <a:r>
              <a:rPr lang="en-IN" sz="100" dirty="0"/>
              <a:t> </a:t>
            </a:r>
            <a:r>
              <a:rPr lang="en-IN" dirty="0"/>
              <a:t>A</a:t>
            </a:r>
            <a:r>
              <a:rPr lang="en-IN" sz="100" dirty="0"/>
              <a:t> </a:t>
            </a:r>
            <a:r>
              <a:rPr lang="en-IN" dirty="0"/>
              <a:t>L</a:t>
            </a:r>
            <a:r>
              <a:rPr lang="en-IN" sz="100" dirty="0"/>
              <a:t> </a:t>
            </a:r>
            <a:r>
              <a:rPr lang="en-IN" dirty="0"/>
              <a:t>S Typology</a:t>
            </a:r>
          </a:p>
        </p:txBody>
      </p:sp>
      <p:sp>
        <p:nvSpPr>
          <p:cNvPr id="3" name="Content Placeholder 2">
            <a:extLst>
              <a:ext uri="{FF2B5EF4-FFF2-40B4-BE49-F238E27FC236}">
                <a16:creationId xmlns:a16="http://schemas.microsoft.com/office/drawing/2014/main" id="{12B8EEB9-8D65-4B17-8E49-9666ACE71317}"/>
              </a:ext>
            </a:extLst>
          </p:cNvPr>
          <p:cNvSpPr>
            <a:spLocks noGrp="1"/>
          </p:cNvSpPr>
          <p:nvPr>
            <p:ph sz="quarter" idx="13"/>
          </p:nvPr>
        </p:nvSpPr>
        <p:spPr>
          <a:xfrm>
            <a:off x="457200" y="1554920"/>
            <a:ext cx="8371490" cy="4663335"/>
          </a:xfrm>
        </p:spPr>
        <p:txBody>
          <a:bodyPr/>
          <a:lstStyle/>
          <a:p>
            <a:r>
              <a:rPr lang="en-IN" sz="2200" b="1" dirty="0"/>
              <a:t>Innovators</a:t>
            </a:r>
            <a:r>
              <a:rPr lang="en-IN" sz="2200" dirty="0"/>
              <a:t> – successful, sophisticated – upscale products</a:t>
            </a:r>
          </a:p>
          <a:p>
            <a:r>
              <a:rPr lang="en-IN" sz="2200" b="1" dirty="0"/>
              <a:t>Thinkers</a:t>
            </a:r>
            <a:r>
              <a:rPr lang="en-IN" sz="2200" dirty="0"/>
              <a:t> – educated, conservative, practical – durability, value</a:t>
            </a:r>
          </a:p>
          <a:p>
            <a:r>
              <a:rPr lang="en-IN" sz="2200" b="1" dirty="0"/>
              <a:t>Achievers</a:t>
            </a:r>
            <a:r>
              <a:rPr lang="en-IN" sz="2200" dirty="0"/>
              <a:t> – goal-oriented, conservative, career, and family</a:t>
            </a:r>
          </a:p>
          <a:p>
            <a:r>
              <a:rPr lang="en-IN" sz="2200" b="1" dirty="0"/>
              <a:t>Experiencers</a:t>
            </a:r>
            <a:r>
              <a:rPr lang="en-IN" sz="2200" dirty="0"/>
              <a:t> – young, enthusiastic, impulsive, fashion, social</a:t>
            </a:r>
          </a:p>
          <a:p>
            <a:r>
              <a:rPr lang="en-IN" sz="2200" b="1" dirty="0"/>
              <a:t>Believers</a:t>
            </a:r>
            <a:r>
              <a:rPr lang="en-IN" sz="2200" dirty="0"/>
              <a:t> – conservative, conventional, traditional</a:t>
            </a:r>
          </a:p>
          <a:p>
            <a:r>
              <a:rPr lang="en-IN" sz="2200" b="1" dirty="0" err="1"/>
              <a:t>Strivers</a:t>
            </a:r>
            <a:r>
              <a:rPr lang="en-IN" sz="2200" dirty="0"/>
              <a:t> – trendy, fun-loving, peers important</a:t>
            </a:r>
          </a:p>
          <a:p>
            <a:r>
              <a:rPr lang="en-IN" sz="2200" b="1" dirty="0"/>
              <a:t>Makers</a:t>
            </a:r>
            <a:r>
              <a:rPr lang="en-IN" sz="2200" dirty="0"/>
              <a:t> – self-sufficient, respect authority, not materialistic</a:t>
            </a:r>
          </a:p>
          <a:p>
            <a:r>
              <a:rPr lang="en-IN" sz="2200" b="1" dirty="0"/>
              <a:t>Survivors</a:t>
            </a:r>
            <a:r>
              <a:rPr lang="en-IN" sz="2200" dirty="0"/>
              <a:t> – safety, security, focus on needs, price</a:t>
            </a:r>
          </a:p>
        </p:txBody>
      </p:sp>
    </p:spTree>
    <p:extLst>
      <p:ext uri="{BB962C8B-B14F-4D97-AF65-F5344CB8AC3E}">
        <p14:creationId xmlns:p14="http://schemas.microsoft.com/office/powerpoint/2010/main" val="1631082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C984F-38DC-42D3-9D8A-4BAD126558BF}"/>
              </a:ext>
            </a:extLst>
          </p:cNvPr>
          <p:cNvSpPr>
            <a:spLocks noGrp="1"/>
          </p:cNvSpPr>
          <p:nvPr>
            <p:ph type="title"/>
          </p:nvPr>
        </p:nvSpPr>
        <p:spPr/>
        <p:txBody>
          <a:bodyPr/>
          <a:lstStyle/>
          <a:p>
            <a:r>
              <a:rPr lang="en-IN" dirty="0"/>
              <a:t>Segmentation by Geographic Area</a:t>
            </a:r>
          </a:p>
        </p:txBody>
      </p:sp>
      <p:sp>
        <p:nvSpPr>
          <p:cNvPr id="3" name="Content Placeholder 2">
            <a:extLst>
              <a:ext uri="{FF2B5EF4-FFF2-40B4-BE49-F238E27FC236}">
                <a16:creationId xmlns:a16="http://schemas.microsoft.com/office/drawing/2014/main" id="{4805FB9F-EDB8-40B8-BD12-5B4C7D1EEFFF}"/>
              </a:ext>
            </a:extLst>
          </p:cNvPr>
          <p:cNvSpPr>
            <a:spLocks noGrp="1"/>
          </p:cNvSpPr>
          <p:nvPr>
            <p:ph sz="quarter" idx="13"/>
          </p:nvPr>
        </p:nvSpPr>
        <p:spPr/>
        <p:txBody>
          <a:bodyPr/>
          <a:lstStyle/>
          <a:p>
            <a:r>
              <a:rPr lang="en-IN" dirty="0"/>
              <a:t>Geo-targeting: marketing in a geographic area or region</a:t>
            </a:r>
          </a:p>
          <a:p>
            <a:r>
              <a:rPr lang="en-IN" dirty="0"/>
              <a:t>Retailers use:</a:t>
            </a:r>
          </a:p>
          <a:p>
            <a:pPr lvl="1"/>
            <a:r>
              <a:rPr lang="en-IN" dirty="0"/>
              <a:t>Smartphones with G</a:t>
            </a:r>
            <a:r>
              <a:rPr lang="en-IN" sz="100" dirty="0"/>
              <a:t> </a:t>
            </a:r>
            <a:r>
              <a:rPr lang="en-IN" dirty="0"/>
              <a:t>P</a:t>
            </a:r>
            <a:r>
              <a:rPr lang="en-IN" sz="100" dirty="0"/>
              <a:t> </a:t>
            </a:r>
            <a:r>
              <a:rPr lang="en-IN" dirty="0"/>
              <a:t>S devices</a:t>
            </a:r>
          </a:p>
          <a:p>
            <a:pPr lvl="1"/>
            <a:r>
              <a:rPr lang="en-IN" dirty="0"/>
              <a:t>Digital ads</a:t>
            </a:r>
          </a:p>
        </p:txBody>
      </p:sp>
      <p:pic>
        <p:nvPicPr>
          <p:cNvPr id="6" name="Content Placeholder 5" descr="A photo shows woman and her daughter sitting at a table in a kitchen. They are  smiling as the mother feeds the child a snack.">
            <a:extLst>
              <a:ext uri="{FF2B5EF4-FFF2-40B4-BE49-F238E27FC236}">
                <a16:creationId xmlns:a16="http://schemas.microsoft.com/office/drawing/2014/main" id="{1F85245B-5720-45CC-BB3A-7576DD01A3B9}"/>
              </a:ext>
            </a:extLst>
          </p:cNvPr>
          <p:cNvPicPr>
            <a:picLocks noGrp="1" noChangeAspect="1"/>
          </p:cNvPicPr>
          <p:nvPr>
            <p:ph sz="quarter" idx="14"/>
          </p:nvPr>
        </p:nvPicPr>
        <p:blipFill>
          <a:blip r:embed="rId3"/>
          <a:stretch>
            <a:fillRect/>
          </a:stretch>
        </p:blipFill>
        <p:spPr>
          <a:xfrm>
            <a:off x="4694832" y="1552575"/>
            <a:ext cx="3992562" cy="2906308"/>
          </a:xfrm>
          <a:prstGeom prst="rect">
            <a:avLst/>
          </a:prstGeom>
        </p:spPr>
      </p:pic>
    </p:spTree>
    <p:extLst>
      <p:ext uri="{BB962C8B-B14F-4D97-AF65-F5344CB8AC3E}">
        <p14:creationId xmlns:p14="http://schemas.microsoft.com/office/powerpoint/2010/main" val="10781863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1A3EE-BAB0-4F75-AD05-39E97674BF0B}"/>
              </a:ext>
            </a:extLst>
          </p:cNvPr>
          <p:cNvSpPr>
            <a:spLocks noGrp="1"/>
          </p:cNvSpPr>
          <p:nvPr>
            <p:ph type="title"/>
          </p:nvPr>
        </p:nvSpPr>
        <p:spPr/>
        <p:txBody>
          <a:bodyPr/>
          <a:lstStyle/>
          <a:p>
            <a:r>
              <a:rPr lang="en-IN" dirty="0"/>
              <a:t>Geodemographic Segmentation</a:t>
            </a:r>
          </a:p>
        </p:txBody>
      </p:sp>
      <p:sp>
        <p:nvSpPr>
          <p:cNvPr id="3" name="Content Placeholder 2">
            <a:extLst>
              <a:ext uri="{FF2B5EF4-FFF2-40B4-BE49-F238E27FC236}">
                <a16:creationId xmlns:a16="http://schemas.microsoft.com/office/drawing/2014/main" id="{9B859A18-E636-4264-818F-580F5BBF238E}"/>
              </a:ext>
            </a:extLst>
          </p:cNvPr>
          <p:cNvSpPr>
            <a:spLocks noGrp="1"/>
          </p:cNvSpPr>
          <p:nvPr>
            <p:ph sz="quarter" idx="13"/>
          </p:nvPr>
        </p:nvSpPr>
        <p:spPr/>
        <p:txBody>
          <a:bodyPr/>
          <a:lstStyle/>
          <a:p>
            <a:r>
              <a:rPr lang="en-IN" dirty="0"/>
              <a:t>Combines</a:t>
            </a:r>
          </a:p>
          <a:p>
            <a:pPr lvl="1"/>
            <a:r>
              <a:rPr lang="en-IN" dirty="0"/>
              <a:t>Demographic census data</a:t>
            </a:r>
          </a:p>
          <a:p>
            <a:pPr lvl="1"/>
            <a:r>
              <a:rPr lang="en-IN" dirty="0"/>
              <a:t>Geographic information</a:t>
            </a:r>
          </a:p>
          <a:p>
            <a:pPr lvl="1"/>
            <a:r>
              <a:rPr lang="en-IN" dirty="0"/>
              <a:t>Psychographic information</a:t>
            </a:r>
          </a:p>
          <a:p>
            <a:r>
              <a:rPr lang="en-IN" dirty="0"/>
              <a:t>PRIZM</a:t>
            </a:r>
          </a:p>
          <a:p>
            <a:pPr lvl="1"/>
            <a:r>
              <a:rPr lang="en-IN" dirty="0"/>
              <a:t>66 market segments in United States</a:t>
            </a:r>
          </a:p>
          <a:p>
            <a:pPr lvl="1"/>
            <a:r>
              <a:rPr lang="en-IN" dirty="0"/>
              <a:t>ZIP codes identify relatively uniform </a:t>
            </a:r>
            <a:r>
              <a:rPr lang="en-IN" dirty="0" err="1"/>
              <a:t>neighborhoods</a:t>
            </a:r>
            <a:endParaRPr lang="en-IN" dirty="0"/>
          </a:p>
          <a:p>
            <a:pPr lvl="1"/>
            <a:r>
              <a:rPr lang="en-IN" dirty="0"/>
              <a:t>Consumers like </a:t>
            </a:r>
            <a:r>
              <a:rPr lang="en-IN" dirty="0" err="1"/>
              <a:t>neighborhoods</a:t>
            </a:r>
            <a:r>
              <a:rPr lang="en-IN" dirty="0"/>
              <a:t> of similar people</a:t>
            </a:r>
          </a:p>
        </p:txBody>
      </p:sp>
    </p:spTree>
    <p:extLst>
      <p:ext uri="{BB962C8B-B14F-4D97-AF65-F5344CB8AC3E}">
        <p14:creationId xmlns:p14="http://schemas.microsoft.com/office/powerpoint/2010/main" val="31614792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039EC-2406-4F7D-ADFF-3C93F7BE7AD1}"/>
              </a:ext>
            </a:extLst>
          </p:cNvPr>
          <p:cNvSpPr>
            <a:spLocks noGrp="1"/>
          </p:cNvSpPr>
          <p:nvPr>
            <p:ph type="title"/>
          </p:nvPr>
        </p:nvSpPr>
        <p:spPr/>
        <p:txBody>
          <a:bodyPr/>
          <a:lstStyle/>
          <a:p>
            <a:r>
              <a:rPr lang="en-IN" dirty="0"/>
              <a:t>Benefit Segmentation</a:t>
            </a:r>
          </a:p>
        </p:txBody>
      </p:sp>
      <p:pic>
        <p:nvPicPr>
          <p:cNvPr id="6" name="Content Placeholder 5" descr="A photo of a young fit woman lifting two dumbbells.">
            <a:extLst>
              <a:ext uri="{FF2B5EF4-FFF2-40B4-BE49-F238E27FC236}">
                <a16:creationId xmlns:a16="http://schemas.microsoft.com/office/drawing/2014/main" id="{9D0666EE-3490-4732-B25D-5CD42896932F}"/>
              </a:ext>
            </a:extLst>
          </p:cNvPr>
          <p:cNvPicPr>
            <a:picLocks noGrp="1" noChangeAspect="1"/>
          </p:cNvPicPr>
          <p:nvPr>
            <p:ph sz="quarter" idx="14"/>
          </p:nvPr>
        </p:nvPicPr>
        <p:blipFill>
          <a:blip r:embed="rId3"/>
          <a:stretch>
            <a:fillRect/>
          </a:stretch>
        </p:blipFill>
        <p:spPr>
          <a:xfrm>
            <a:off x="776450" y="1552575"/>
            <a:ext cx="3125572" cy="4438650"/>
          </a:xfrm>
          <a:prstGeom prst="rect">
            <a:avLst/>
          </a:prstGeom>
        </p:spPr>
      </p:pic>
      <p:sp>
        <p:nvSpPr>
          <p:cNvPr id="3" name="Content Placeholder 2">
            <a:extLst>
              <a:ext uri="{FF2B5EF4-FFF2-40B4-BE49-F238E27FC236}">
                <a16:creationId xmlns:a16="http://schemas.microsoft.com/office/drawing/2014/main" id="{42CD1654-36B4-418F-8A7B-578E37E665C1}"/>
              </a:ext>
            </a:extLst>
          </p:cNvPr>
          <p:cNvSpPr>
            <a:spLocks noGrp="1"/>
          </p:cNvSpPr>
          <p:nvPr>
            <p:ph sz="quarter" idx="13"/>
          </p:nvPr>
        </p:nvSpPr>
        <p:spPr>
          <a:xfrm>
            <a:off x="4694830" y="1575895"/>
            <a:ext cx="3991970" cy="4438650"/>
          </a:xfrm>
        </p:spPr>
        <p:txBody>
          <a:bodyPr/>
          <a:lstStyle/>
          <a:p>
            <a:pPr marL="432" indent="0">
              <a:buNone/>
            </a:pPr>
            <a:r>
              <a:rPr lang="en-IN" dirty="0"/>
              <a:t>The Fitness Industry</a:t>
            </a:r>
          </a:p>
          <a:p>
            <a:r>
              <a:rPr lang="en-IN" dirty="0"/>
              <a:t>Winners</a:t>
            </a:r>
          </a:p>
          <a:p>
            <a:r>
              <a:rPr lang="en-IN" dirty="0"/>
              <a:t>Dieters</a:t>
            </a:r>
          </a:p>
          <a:p>
            <a:r>
              <a:rPr lang="en-IN" dirty="0"/>
              <a:t>Self-improvers</a:t>
            </a:r>
          </a:p>
        </p:txBody>
      </p:sp>
    </p:spTree>
    <p:extLst>
      <p:ext uri="{BB962C8B-B14F-4D97-AF65-F5344CB8AC3E}">
        <p14:creationId xmlns:p14="http://schemas.microsoft.com/office/powerpoint/2010/main" val="3713250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Chapter Objectives </a:t>
            </a:r>
            <a:r>
              <a:rPr lang="en-IN" sz="2000" b="0" dirty="0"/>
              <a:t>(1 of 2)</a:t>
            </a:r>
          </a:p>
        </p:txBody>
      </p:sp>
      <p:sp>
        <p:nvSpPr>
          <p:cNvPr id="3" name="Content Placeholder 2"/>
          <p:cNvSpPr>
            <a:spLocks noGrp="1"/>
          </p:cNvSpPr>
          <p:nvPr>
            <p:ph sz="quarter" idx="13"/>
          </p:nvPr>
        </p:nvSpPr>
        <p:spPr/>
        <p:txBody>
          <a:bodyPr/>
          <a:lstStyle/>
          <a:p>
            <a:pPr marL="432" indent="0">
              <a:buNone/>
            </a:pPr>
            <a:r>
              <a:rPr lang="en-IN" b="1" dirty="0">
                <a:solidFill>
                  <a:srgbClr val="007FA3"/>
                </a:solidFill>
              </a:rPr>
              <a:t>4.1</a:t>
            </a:r>
            <a:r>
              <a:rPr lang="en-IN" dirty="0"/>
              <a:t> What makes marketing research critical to the I</a:t>
            </a:r>
            <a:r>
              <a:rPr lang="en-IN" sz="100" dirty="0"/>
              <a:t> </a:t>
            </a:r>
            <a:r>
              <a:rPr lang="en-IN" dirty="0"/>
              <a:t>M</a:t>
            </a:r>
            <a:r>
              <a:rPr lang="en-IN" sz="100" dirty="0"/>
              <a:t> </a:t>
            </a:r>
            <a:r>
              <a:rPr lang="en-IN" dirty="0"/>
              <a:t>C planning process?</a:t>
            </a:r>
          </a:p>
          <a:p>
            <a:pPr marL="432" indent="0">
              <a:buNone/>
            </a:pPr>
            <a:r>
              <a:rPr lang="en-IN" b="1" dirty="0">
                <a:solidFill>
                  <a:srgbClr val="007FA3"/>
                </a:solidFill>
              </a:rPr>
              <a:t>4.2</a:t>
            </a:r>
            <a:r>
              <a:rPr lang="en-IN" dirty="0"/>
              <a:t> What categories do companies use to identify consumer target markets or market segments?</a:t>
            </a:r>
          </a:p>
          <a:p>
            <a:pPr marL="432" indent="0">
              <a:buNone/>
            </a:pPr>
            <a:r>
              <a:rPr lang="en-IN" b="1" dirty="0">
                <a:solidFill>
                  <a:srgbClr val="007FA3"/>
                </a:solidFill>
              </a:rPr>
              <a:t>4.3</a:t>
            </a:r>
            <a:r>
              <a:rPr lang="en-IN" dirty="0"/>
              <a:t> What categories do organizations use to identify business-to-business market segments?</a:t>
            </a:r>
          </a:p>
          <a:p>
            <a:pPr marL="432" indent="0">
              <a:buNone/>
            </a:pPr>
            <a:r>
              <a:rPr lang="en-IN" b="1" dirty="0">
                <a:solidFill>
                  <a:srgbClr val="007FA3"/>
                </a:solidFill>
              </a:rPr>
              <a:t>4.4</a:t>
            </a:r>
            <a:r>
              <a:rPr lang="en-IN" dirty="0"/>
              <a:t> How do the various approaches to positioning influence the I</a:t>
            </a:r>
            <a:r>
              <a:rPr lang="en-IN" sz="100" dirty="0"/>
              <a:t> </a:t>
            </a:r>
            <a:r>
              <a:rPr lang="en-IN" dirty="0"/>
              <a:t>M</a:t>
            </a:r>
            <a:r>
              <a:rPr lang="en-IN" sz="100" dirty="0"/>
              <a:t> </a:t>
            </a:r>
            <a:r>
              <a:rPr lang="en-IN" dirty="0"/>
              <a:t>C planning process?</a:t>
            </a:r>
          </a:p>
        </p:txBody>
      </p:sp>
    </p:spTree>
    <p:extLst>
      <p:ext uri="{BB962C8B-B14F-4D97-AF65-F5344CB8AC3E}">
        <p14:creationId xmlns:p14="http://schemas.microsoft.com/office/powerpoint/2010/main" val="3452098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A9794-7447-4DAC-A11F-891D549CE5E4}"/>
              </a:ext>
            </a:extLst>
          </p:cNvPr>
          <p:cNvSpPr>
            <a:spLocks noGrp="1"/>
          </p:cNvSpPr>
          <p:nvPr>
            <p:ph type="title"/>
          </p:nvPr>
        </p:nvSpPr>
        <p:spPr/>
        <p:txBody>
          <a:bodyPr/>
          <a:lstStyle/>
          <a:p>
            <a:r>
              <a:rPr lang="en-IN" dirty="0"/>
              <a:t>Usage Segmentation</a:t>
            </a:r>
          </a:p>
        </p:txBody>
      </p:sp>
      <p:sp>
        <p:nvSpPr>
          <p:cNvPr id="3" name="Content Placeholder 2">
            <a:extLst>
              <a:ext uri="{FF2B5EF4-FFF2-40B4-BE49-F238E27FC236}">
                <a16:creationId xmlns:a16="http://schemas.microsoft.com/office/drawing/2014/main" id="{E99DF20E-6577-4EB5-A4CC-29EFB5E12A5B}"/>
              </a:ext>
            </a:extLst>
          </p:cNvPr>
          <p:cNvSpPr>
            <a:spLocks noGrp="1"/>
          </p:cNvSpPr>
          <p:nvPr>
            <p:ph sz="quarter" idx="13"/>
          </p:nvPr>
        </p:nvSpPr>
        <p:spPr/>
        <p:txBody>
          <a:bodyPr/>
          <a:lstStyle/>
          <a:p>
            <a:r>
              <a:rPr lang="en-IN" dirty="0"/>
              <a:t>Usage or purchase history</a:t>
            </a:r>
          </a:p>
          <a:p>
            <a:r>
              <a:rPr lang="en-IN" dirty="0"/>
              <a:t>Create clusters</a:t>
            </a:r>
          </a:p>
          <a:p>
            <a:r>
              <a:rPr lang="en-IN" dirty="0"/>
              <a:t>Target specific clusters</a:t>
            </a:r>
          </a:p>
          <a:p>
            <a:r>
              <a:rPr lang="en-IN" dirty="0"/>
              <a:t>Create marketing programs for each cluster</a:t>
            </a:r>
          </a:p>
          <a:p>
            <a:r>
              <a:rPr lang="en-IN" dirty="0"/>
              <a:t>Measure growth and migration</a:t>
            </a:r>
          </a:p>
        </p:txBody>
      </p:sp>
    </p:spTree>
    <p:extLst>
      <p:ext uri="{BB962C8B-B14F-4D97-AF65-F5344CB8AC3E}">
        <p14:creationId xmlns:p14="http://schemas.microsoft.com/office/powerpoint/2010/main" val="35613013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5D42A-A32E-4660-A55A-B8B5C38FFFAC}"/>
              </a:ext>
            </a:extLst>
          </p:cNvPr>
          <p:cNvSpPr>
            <a:spLocks noGrp="1"/>
          </p:cNvSpPr>
          <p:nvPr>
            <p:ph type="title"/>
          </p:nvPr>
        </p:nvSpPr>
        <p:spPr/>
        <p:txBody>
          <a:bodyPr/>
          <a:lstStyle/>
          <a:p>
            <a:r>
              <a:rPr lang="en-IN" sz="3200" dirty="0"/>
              <a:t>Business-to-Business Market Segmentation</a:t>
            </a:r>
          </a:p>
        </p:txBody>
      </p:sp>
      <p:sp>
        <p:nvSpPr>
          <p:cNvPr id="3" name="Content Placeholder 2">
            <a:extLst>
              <a:ext uri="{FF2B5EF4-FFF2-40B4-BE49-F238E27FC236}">
                <a16:creationId xmlns:a16="http://schemas.microsoft.com/office/drawing/2014/main" id="{B9A7D90E-17CD-4AE5-A733-91C3244ECF25}"/>
              </a:ext>
            </a:extLst>
          </p:cNvPr>
          <p:cNvSpPr>
            <a:spLocks noGrp="1"/>
          </p:cNvSpPr>
          <p:nvPr>
            <p:ph sz="quarter" idx="13"/>
          </p:nvPr>
        </p:nvSpPr>
        <p:spPr/>
        <p:txBody>
          <a:bodyPr/>
          <a:lstStyle/>
          <a:p>
            <a:r>
              <a:rPr lang="en-IN" dirty="0"/>
              <a:t>Group similar organizations into meaningful clusters</a:t>
            </a:r>
          </a:p>
          <a:p>
            <a:r>
              <a:rPr lang="en-IN" dirty="0"/>
              <a:t>Create marketing messages specifically for them</a:t>
            </a:r>
          </a:p>
          <a:p>
            <a:r>
              <a:rPr lang="en-IN" dirty="0"/>
              <a:t>Provide businesses with better service</a:t>
            </a:r>
          </a:p>
        </p:txBody>
      </p:sp>
    </p:spTree>
    <p:extLst>
      <p:ext uri="{BB962C8B-B14F-4D97-AF65-F5344CB8AC3E}">
        <p14:creationId xmlns:p14="http://schemas.microsoft.com/office/powerpoint/2010/main" val="3443051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B09AD-6F1C-4FF4-8E5B-776CDC2D687C}"/>
              </a:ext>
            </a:extLst>
          </p:cNvPr>
          <p:cNvSpPr>
            <a:spLocks noGrp="1"/>
          </p:cNvSpPr>
          <p:nvPr>
            <p:ph type="title"/>
          </p:nvPr>
        </p:nvSpPr>
        <p:spPr/>
        <p:txBody>
          <a:bodyPr/>
          <a:lstStyle/>
          <a:p>
            <a:r>
              <a:rPr lang="en-IN" sz="3200" dirty="0"/>
              <a:t>Figure 4.5: Methods of Segmenting Business-to-Business Markets</a:t>
            </a:r>
          </a:p>
        </p:txBody>
      </p:sp>
      <p:sp>
        <p:nvSpPr>
          <p:cNvPr id="3" name="Content Placeholder 2">
            <a:extLst>
              <a:ext uri="{FF2B5EF4-FFF2-40B4-BE49-F238E27FC236}">
                <a16:creationId xmlns:a16="http://schemas.microsoft.com/office/drawing/2014/main" id="{7FD087C6-245F-4676-8622-6999F4819BCB}"/>
              </a:ext>
            </a:extLst>
          </p:cNvPr>
          <p:cNvSpPr>
            <a:spLocks noGrp="1"/>
          </p:cNvSpPr>
          <p:nvPr>
            <p:ph sz="quarter" idx="13"/>
          </p:nvPr>
        </p:nvSpPr>
        <p:spPr/>
        <p:txBody>
          <a:bodyPr/>
          <a:lstStyle/>
          <a:p>
            <a:r>
              <a:rPr lang="en-IN" dirty="0"/>
              <a:t>Industry (N</a:t>
            </a:r>
            <a:r>
              <a:rPr lang="en-IN" sz="100" dirty="0"/>
              <a:t> </a:t>
            </a:r>
            <a:r>
              <a:rPr lang="en-IN" dirty="0"/>
              <a:t>A</a:t>
            </a:r>
            <a:r>
              <a:rPr lang="en-IN" sz="100" dirty="0"/>
              <a:t> </a:t>
            </a:r>
            <a:r>
              <a:rPr lang="en-IN" dirty="0"/>
              <a:t>I</a:t>
            </a:r>
            <a:r>
              <a:rPr lang="en-IN" sz="100" dirty="0"/>
              <a:t> </a:t>
            </a:r>
            <a:r>
              <a:rPr lang="en-IN" dirty="0"/>
              <a:t>C</a:t>
            </a:r>
            <a:r>
              <a:rPr lang="en-IN" sz="100" dirty="0"/>
              <a:t> </a:t>
            </a:r>
            <a:r>
              <a:rPr lang="en-IN" dirty="0"/>
              <a:t>S code)</a:t>
            </a:r>
          </a:p>
          <a:p>
            <a:r>
              <a:rPr lang="en-IN" dirty="0"/>
              <a:t>Size of business</a:t>
            </a:r>
          </a:p>
          <a:p>
            <a:r>
              <a:rPr lang="en-IN" dirty="0"/>
              <a:t>Geographic location</a:t>
            </a:r>
          </a:p>
          <a:p>
            <a:r>
              <a:rPr lang="en-IN" dirty="0"/>
              <a:t>Product usage</a:t>
            </a:r>
          </a:p>
          <a:p>
            <a:r>
              <a:rPr lang="en-IN" dirty="0"/>
              <a:t>Customer value</a:t>
            </a:r>
          </a:p>
        </p:txBody>
      </p:sp>
      <p:pic>
        <p:nvPicPr>
          <p:cNvPr id="6" name="Content Placeholder 5" descr="A photo shows a group of dairy cows in a field.">
            <a:extLst>
              <a:ext uri="{FF2B5EF4-FFF2-40B4-BE49-F238E27FC236}">
                <a16:creationId xmlns:a16="http://schemas.microsoft.com/office/drawing/2014/main" id="{DEEC4615-0215-4DF4-8C4C-C4766C5677BA}"/>
              </a:ext>
            </a:extLst>
          </p:cNvPr>
          <p:cNvPicPr>
            <a:picLocks noGrp="1" noChangeAspect="1"/>
          </p:cNvPicPr>
          <p:nvPr>
            <p:ph sz="quarter" idx="14"/>
          </p:nvPr>
        </p:nvPicPr>
        <p:blipFill>
          <a:blip r:embed="rId3"/>
          <a:stretch>
            <a:fillRect/>
          </a:stretch>
        </p:blipFill>
        <p:spPr>
          <a:xfrm>
            <a:off x="4694238" y="1552575"/>
            <a:ext cx="3992562" cy="2606845"/>
          </a:xfrm>
          <a:prstGeom prst="rect">
            <a:avLst/>
          </a:prstGeom>
        </p:spPr>
      </p:pic>
    </p:spTree>
    <p:extLst>
      <p:ext uri="{BB962C8B-B14F-4D97-AF65-F5344CB8AC3E}">
        <p14:creationId xmlns:p14="http://schemas.microsoft.com/office/powerpoint/2010/main" val="3264482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BBD10-CD3D-4C7C-8B74-21BC223CF9FE}"/>
              </a:ext>
            </a:extLst>
          </p:cNvPr>
          <p:cNvSpPr>
            <a:spLocks noGrp="1"/>
          </p:cNvSpPr>
          <p:nvPr>
            <p:ph type="title"/>
          </p:nvPr>
        </p:nvSpPr>
        <p:spPr/>
        <p:txBody>
          <a:bodyPr/>
          <a:lstStyle/>
          <a:p>
            <a:r>
              <a:rPr lang="en-IN" dirty="0"/>
              <a:t>Product Positioning</a:t>
            </a:r>
          </a:p>
        </p:txBody>
      </p:sp>
      <p:sp>
        <p:nvSpPr>
          <p:cNvPr id="3" name="Content Placeholder 2">
            <a:extLst>
              <a:ext uri="{FF2B5EF4-FFF2-40B4-BE49-F238E27FC236}">
                <a16:creationId xmlns:a16="http://schemas.microsoft.com/office/drawing/2014/main" id="{C2ED0F0D-F16C-4F3C-9578-3C8782FB75F5}"/>
              </a:ext>
            </a:extLst>
          </p:cNvPr>
          <p:cNvSpPr>
            <a:spLocks noGrp="1"/>
          </p:cNvSpPr>
          <p:nvPr>
            <p:ph sz="quarter" idx="13"/>
          </p:nvPr>
        </p:nvSpPr>
        <p:spPr/>
        <p:txBody>
          <a:bodyPr/>
          <a:lstStyle/>
          <a:p>
            <a:r>
              <a:rPr lang="en-IN" dirty="0"/>
              <a:t>The perception created in the consumer’s mind regarding the nature of the company and its products relative to the competition</a:t>
            </a:r>
          </a:p>
          <a:p>
            <a:r>
              <a:rPr lang="en-IN" dirty="0"/>
              <a:t>Created by factors such as product quality, price, distribution, image</a:t>
            </a:r>
          </a:p>
        </p:txBody>
      </p:sp>
    </p:spTree>
    <p:extLst>
      <p:ext uri="{BB962C8B-B14F-4D97-AF65-F5344CB8AC3E}">
        <p14:creationId xmlns:p14="http://schemas.microsoft.com/office/powerpoint/2010/main" val="2743303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83A3D-A6AC-4410-9509-6F73432EAD6E}"/>
              </a:ext>
            </a:extLst>
          </p:cNvPr>
          <p:cNvSpPr>
            <a:spLocks noGrp="1"/>
          </p:cNvSpPr>
          <p:nvPr>
            <p:ph type="title"/>
          </p:nvPr>
        </p:nvSpPr>
        <p:spPr/>
        <p:txBody>
          <a:bodyPr/>
          <a:lstStyle/>
          <a:p>
            <a:r>
              <a:rPr lang="en-IN" sz="3200" dirty="0"/>
              <a:t>Figure 4.6: Product Positioning Approaches</a:t>
            </a:r>
          </a:p>
        </p:txBody>
      </p:sp>
      <p:sp>
        <p:nvSpPr>
          <p:cNvPr id="3" name="Content Placeholder 2">
            <a:extLst>
              <a:ext uri="{FF2B5EF4-FFF2-40B4-BE49-F238E27FC236}">
                <a16:creationId xmlns:a16="http://schemas.microsoft.com/office/drawing/2014/main" id="{6FE47BF8-59E3-43F5-AE5E-248336D255B7}"/>
              </a:ext>
            </a:extLst>
          </p:cNvPr>
          <p:cNvSpPr>
            <a:spLocks noGrp="1"/>
          </p:cNvSpPr>
          <p:nvPr>
            <p:ph sz="quarter" idx="13"/>
          </p:nvPr>
        </p:nvSpPr>
        <p:spPr/>
        <p:txBody>
          <a:bodyPr/>
          <a:lstStyle/>
          <a:p>
            <a:r>
              <a:rPr lang="en-IN" dirty="0"/>
              <a:t>Attributes</a:t>
            </a:r>
          </a:p>
          <a:p>
            <a:r>
              <a:rPr lang="en-IN" dirty="0"/>
              <a:t>Competitors</a:t>
            </a:r>
          </a:p>
          <a:p>
            <a:r>
              <a:rPr lang="en-IN" dirty="0"/>
              <a:t>Use or application</a:t>
            </a:r>
          </a:p>
          <a:p>
            <a:r>
              <a:rPr lang="en-IN" dirty="0"/>
              <a:t>Price-quality relationship</a:t>
            </a:r>
          </a:p>
          <a:p>
            <a:r>
              <a:rPr lang="en-IN" dirty="0"/>
              <a:t>Product user</a:t>
            </a:r>
          </a:p>
          <a:p>
            <a:r>
              <a:rPr lang="en-IN" dirty="0"/>
              <a:t>Product class</a:t>
            </a:r>
          </a:p>
          <a:p>
            <a:r>
              <a:rPr lang="en-IN" dirty="0"/>
              <a:t>Cultural symbol</a:t>
            </a:r>
          </a:p>
        </p:txBody>
      </p:sp>
      <p:pic>
        <p:nvPicPr>
          <p:cNvPr id="8" name="Content Placeholder 7" descr="An advertisement for Weyerhaeuser shows three panels of photos of animals, a deer, a turkey, and a squirrel. The title reads, the great outdoors is calling you.">
            <a:extLst>
              <a:ext uri="{FF2B5EF4-FFF2-40B4-BE49-F238E27FC236}">
                <a16:creationId xmlns:a16="http://schemas.microsoft.com/office/drawing/2014/main" id="{ED12389C-84BC-4B13-BBE2-96C037A40A78}"/>
              </a:ext>
            </a:extLst>
          </p:cNvPr>
          <p:cNvPicPr>
            <a:picLocks noGrp="1" noChangeAspect="1"/>
          </p:cNvPicPr>
          <p:nvPr>
            <p:ph sz="quarter" idx="14"/>
          </p:nvPr>
        </p:nvPicPr>
        <p:blipFill>
          <a:blip r:embed="rId3"/>
          <a:stretch>
            <a:fillRect/>
          </a:stretch>
        </p:blipFill>
        <p:spPr>
          <a:xfrm>
            <a:off x="4694832" y="1552575"/>
            <a:ext cx="3992562" cy="2286602"/>
          </a:xfrm>
          <a:prstGeom prst="rect">
            <a:avLst/>
          </a:prstGeom>
        </p:spPr>
      </p:pic>
    </p:spTree>
    <p:extLst>
      <p:ext uri="{BB962C8B-B14F-4D97-AF65-F5344CB8AC3E}">
        <p14:creationId xmlns:p14="http://schemas.microsoft.com/office/powerpoint/2010/main" val="8188239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D1870-8947-4DD3-A5DF-EE96813E2D3F}"/>
              </a:ext>
            </a:extLst>
          </p:cNvPr>
          <p:cNvSpPr>
            <a:spLocks noGrp="1"/>
          </p:cNvSpPr>
          <p:nvPr>
            <p:ph type="title"/>
          </p:nvPr>
        </p:nvSpPr>
        <p:spPr/>
        <p:txBody>
          <a:bodyPr/>
          <a:lstStyle/>
          <a:p>
            <a:r>
              <a:rPr lang="en-IN" dirty="0"/>
              <a:t>Questions to Consider </a:t>
            </a:r>
            <a:r>
              <a:rPr lang="en-IN" sz="2000" b="0" dirty="0"/>
              <a:t>(2 of 2)</a:t>
            </a:r>
            <a:endParaRPr lang="en-IN" sz="2000" dirty="0"/>
          </a:p>
        </p:txBody>
      </p:sp>
      <p:sp>
        <p:nvSpPr>
          <p:cNvPr id="3" name="Content Placeholder 2">
            <a:extLst>
              <a:ext uri="{FF2B5EF4-FFF2-40B4-BE49-F238E27FC236}">
                <a16:creationId xmlns:a16="http://schemas.microsoft.com/office/drawing/2014/main" id="{5C4770E5-6C31-46C1-995F-911C9E7BA4C6}"/>
              </a:ext>
            </a:extLst>
          </p:cNvPr>
          <p:cNvSpPr>
            <a:spLocks noGrp="1"/>
          </p:cNvSpPr>
          <p:nvPr>
            <p:ph sz="quarter" idx="13"/>
          </p:nvPr>
        </p:nvSpPr>
        <p:spPr/>
        <p:txBody>
          <a:bodyPr/>
          <a:lstStyle/>
          <a:p>
            <a:r>
              <a:rPr lang="en-IN" dirty="0"/>
              <a:t>In the Weyerhaeuser ad from the previous slide, who is the target market?</a:t>
            </a:r>
          </a:p>
          <a:p>
            <a:r>
              <a:rPr lang="en-IN" dirty="0"/>
              <a:t>Which product positioning approach is the company using?</a:t>
            </a:r>
          </a:p>
          <a:p>
            <a:r>
              <a:rPr lang="en-IN" dirty="0"/>
              <a:t>Does this ad appeal to you? Why or why not?</a:t>
            </a:r>
          </a:p>
        </p:txBody>
      </p:sp>
    </p:spTree>
    <p:extLst>
      <p:ext uri="{BB962C8B-B14F-4D97-AF65-F5344CB8AC3E}">
        <p14:creationId xmlns:p14="http://schemas.microsoft.com/office/powerpoint/2010/main" val="6044577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020C5-3B76-4491-94D4-E5A4CBAD5449}"/>
              </a:ext>
            </a:extLst>
          </p:cNvPr>
          <p:cNvSpPr>
            <a:spLocks noGrp="1"/>
          </p:cNvSpPr>
          <p:nvPr>
            <p:ph type="title"/>
          </p:nvPr>
        </p:nvSpPr>
        <p:spPr/>
        <p:txBody>
          <a:bodyPr/>
          <a:lstStyle/>
          <a:p>
            <a:r>
              <a:rPr lang="en-IN" dirty="0"/>
              <a:t>Other Elements of Positioning</a:t>
            </a:r>
          </a:p>
        </p:txBody>
      </p:sp>
      <p:sp>
        <p:nvSpPr>
          <p:cNvPr id="3" name="Content Placeholder 2">
            <a:extLst>
              <a:ext uri="{FF2B5EF4-FFF2-40B4-BE49-F238E27FC236}">
                <a16:creationId xmlns:a16="http://schemas.microsoft.com/office/drawing/2014/main" id="{1A047A3D-80A6-4C18-8B3E-9DB6B928E76D}"/>
              </a:ext>
            </a:extLst>
          </p:cNvPr>
          <p:cNvSpPr>
            <a:spLocks noGrp="1"/>
          </p:cNvSpPr>
          <p:nvPr>
            <p:ph sz="quarter" idx="13"/>
          </p:nvPr>
        </p:nvSpPr>
        <p:spPr/>
        <p:txBody>
          <a:bodyPr/>
          <a:lstStyle/>
          <a:p>
            <a:r>
              <a:rPr lang="en-IN" dirty="0"/>
              <a:t>Position never completely fixed</a:t>
            </a:r>
          </a:p>
          <a:p>
            <a:r>
              <a:rPr lang="en-IN" dirty="0"/>
              <a:t>Changing conditions can shift brand standing</a:t>
            </a:r>
          </a:p>
          <a:p>
            <a:r>
              <a:rPr lang="en-IN" dirty="0"/>
              <a:t>International positioning vitally important</a:t>
            </a:r>
          </a:p>
        </p:txBody>
      </p:sp>
    </p:spTree>
    <p:extLst>
      <p:ext uri="{BB962C8B-B14F-4D97-AF65-F5344CB8AC3E}">
        <p14:creationId xmlns:p14="http://schemas.microsoft.com/office/powerpoint/2010/main" val="14077233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92B55-6566-4926-A193-240B46AA80E5}"/>
              </a:ext>
            </a:extLst>
          </p:cNvPr>
          <p:cNvSpPr>
            <a:spLocks noGrp="1"/>
          </p:cNvSpPr>
          <p:nvPr>
            <p:ph type="title"/>
          </p:nvPr>
        </p:nvSpPr>
        <p:spPr/>
        <p:txBody>
          <a:bodyPr/>
          <a:lstStyle/>
          <a:p>
            <a:r>
              <a:rPr lang="en-IN" dirty="0"/>
              <a:t>Marketing Communication Objectives</a:t>
            </a:r>
          </a:p>
        </p:txBody>
      </p:sp>
      <p:sp>
        <p:nvSpPr>
          <p:cNvPr id="3" name="Content Placeholder 2">
            <a:extLst>
              <a:ext uri="{FF2B5EF4-FFF2-40B4-BE49-F238E27FC236}">
                <a16:creationId xmlns:a16="http://schemas.microsoft.com/office/drawing/2014/main" id="{056C60D5-118E-496F-B504-6273E431F2AC}"/>
              </a:ext>
            </a:extLst>
          </p:cNvPr>
          <p:cNvSpPr>
            <a:spLocks noGrp="1"/>
          </p:cNvSpPr>
          <p:nvPr>
            <p:ph sz="quarter" idx="13"/>
          </p:nvPr>
        </p:nvSpPr>
        <p:spPr/>
        <p:txBody>
          <a:bodyPr/>
          <a:lstStyle/>
          <a:p>
            <a:r>
              <a:rPr lang="en-IN" dirty="0"/>
              <a:t>Quality communications objectives required</a:t>
            </a:r>
          </a:p>
          <a:p>
            <a:r>
              <a:rPr lang="en-IN" dirty="0"/>
              <a:t>Tie into organization’s:</a:t>
            </a:r>
          </a:p>
          <a:p>
            <a:pPr lvl="1"/>
            <a:r>
              <a:rPr lang="en-IN" dirty="0"/>
              <a:t>Context</a:t>
            </a:r>
          </a:p>
          <a:p>
            <a:pPr lvl="1"/>
            <a:r>
              <a:rPr lang="en-IN" dirty="0"/>
              <a:t>Target markets</a:t>
            </a:r>
          </a:p>
          <a:p>
            <a:pPr lvl="1"/>
            <a:r>
              <a:rPr lang="en-IN" dirty="0"/>
              <a:t>Positioning approaches</a:t>
            </a:r>
          </a:p>
          <a:p>
            <a:pPr lvl="1"/>
            <a:r>
              <a:rPr lang="en-IN" dirty="0"/>
              <a:t>Budgeting</a:t>
            </a:r>
          </a:p>
          <a:p>
            <a:r>
              <a:rPr lang="en-IN" dirty="0"/>
              <a:t>Guide creative efforts to design advertising messages</a:t>
            </a:r>
          </a:p>
        </p:txBody>
      </p:sp>
    </p:spTree>
    <p:extLst>
      <p:ext uri="{BB962C8B-B14F-4D97-AF65-F5344CB8AC3E}">
        <p14:creationId xmlns:p14="http://schemas.microsoft.com/office/powerpoint/2010/main" val="16336176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9F773-870C-480C-B179-15377469EC6C}"/>
              </a:ext>
            </a:extLst>
          </p:cNvPr>
          <p:cNvSpPr>
            <a:spLocks noGrp="1"/>
          </p:cNvSpPr>
          <p:nvPr>
            <p:ph type="title"/>
          </p:nvPr>
        </p:nvSpPr>
        <p:spPr/>
        <p:txBody>
          <a:bodyPr/>
          <a:lstStyle/>
          <a:p>
            <a:r>
              <a:rPr lang="en-IN" dirty="0"/>
              <a:t>Figure 4.7: Levels of I</a:t>
            </a:r>
            <a:r>
              <a:rPr lang="en-IN" sz="100" dirty="0"/>
              <a:t> </a:t>
            </a:r>
            <a:r>
              <a:rPr lang="en-IN" dirty="0"/>
              <a:t>M</a:t>
            </a:r>
            <a:r>
              <a:rPr lang="en-IN" sz="100" dirty="0"/>
              <a:t> </a:t>
            </a:r>
            <a:r>
              <a:rPr lang="en-IN" dirty="0"/>
              <a:t>C Objectives</a:t>
            </a:r>
          </a:p>
        </p:txBody>
      </p:sp>
      <p:pic>
        <p:nvPicPr>
          <p:cNvPr id="6" name="Content Placeholder 5" descr="The figure shows a table listing the levels of I M C objectives. Long description is available in notes, press F6">
            <a:extLst>
              <a:ext uri="{FF2B5EF4-FFF2-40B4-BE49-F238E27FC236}">
                <a16:creationId xmlns:a16="http://schemas.microsoft.com/office/drawing/2014/main" id="{D5A7A562-8312-4770-B866-8E522BE9DA65}"/>
              </a:ext>
            </a:extLst>
          </p:cNvPr>
          <p:cNvPicPr>
            <a:picLocks noGrp="1" noChangeAspect="1"/>
          </p:cNvPicPr>
          <p:nvPr>
            <p:ph sz="quarter" idx="13"/>
          </p:nvPr>
        </p:nvPicPr>
        <p:blipFill>
          <a:blip r:embed="rId3"/>
          <a:stretch>
            <a:fillRect/>
          </a:stretch>
        </p:blipFill>
        <p:spPr>
          <a:xfrm>
            <a:off x="652005" y="1606282"/>
            <a:ext cx="7843164" cy="4559836"/>
          </a:xfrm>
        </p:spPr>
      </p:pic>
    </p:spTree>
    <p:extLst>
      <p:ext uri="{BB962C8B-B14F-4D97-AF65-F5344CB8AC3E}">
        <p14:creationId xmlns:p14="http://schemas.microsoft.com/office/powerpoint/2010/main" val="21118350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3A1CF-0350-4744-9246-E463E86268A9}"/>
              </a:ext>
            </a:extLst>
          </p:cNvPr>
          <p:cNvSpPr>
            <a:spLocks noGrp="1"/>
          </p:cNvSpPr>
          <p:nvPr>
            <p:ph type="title"/>
          </p:nvPr>
        </p:nvSpPr>
        <p:spPr/>
        <p:txBody>
          <a:bodyPr/>
          <a:lstStyle/>
          <a:p>
            <a:r>
              <a:rPr lang="en-IN" dirty="0"/>
              <a:t>Types of Budgets </a:t>
            </a:r>
            <a:r>
              <a:rPr lang="en-IN" sz="2000" b="0" dirty="0"/>
              <a:t>(1 of 3)</a:t>
            </a:r>
          </a:p>
        </p:txBody>
      </p:sp>
      <p:sp>
        <p:nvSpPr>
          <p:cNvPr id="3" name="Content Placeholder 2">
            <a:extLst>
              <a:ext uri="{FF2B5EF4-FFF2-40B4-BE49-F238E27FC236}">
                <a16:creationId xmlns:a16="http://schemas.microsoft.com/office/drawing/2014/main" id="{E1B5007F-B209-47BD-A49C-E71E15CE2748}"/>
              </a:ext>
            </a:extLst>
          </p:cNvPr>
          <p:cNvSpPr>
            <a:spLocks noGrp="1"/>
          </p:cNvSpPr>
          <p:nvPr>
            <p:ph sz="quarter" idx="13"/>
          </p:nvPr>
        </p:nvSpPr>
        <p:spPr/>
        <p:txBody>
          <a:bodyPr/>
          <a:lstStyle/>
          <a:p>
            <a:r>
              <a:rPr lang="en-IN" b="1" dirty="0"/>
              <a:t>Percentage of Sales</a:t>
            </a:r>
          </a:p>
          <a:p>
            <a:pPr lvl="1"/>
            <a:r>
              <a:rPr lang="en-IN" dirty="0"/>
              <a:t>Sales of current year, or next year</a:t>
            </a:r>
          </a:p>
          <a:p>
            <a:pPr lvl="1"/>
            <a:r>
              <a:rPr lang="en-IN" dirty="0"/>
              <a:t>Simple</a:t>
            </a:r>
          </a:p>
          <a:p>
            <a:pPr lvl="1"/>
            <a:r>
              <a:rPr lang="en-IN" dirty="0"/>
              <a:t>Tends to work in the opposite direction</a:t>
            </a:r>
          </a:p>
          <a:p>
            <a:pPr lvl="1"/>
            <a:r>
              <a:rPr lang="en-IN" dirty="0"/>
              <a:t>Does not meet special needs</a:t>
            </a:r>
          </a:p>
          <a:p>
            <a:r>
              <a:rPr lang="en-IN" b="1" dirty="0"/>
              <a:t>Meet the competition</a:t>
            </a:r>
          </a:p>
          <a:p>
            <a:pPr lvl="1"/>
            <a:r>
              <a:rPr lang="en-IN" dirty="0"/>
              <a:t>Seeks to prevent market share loss</a:t>
            </a:r>
          </a:p>
          <a:p>
            <a:pPr lvl="1"/>
            <a:r>
              <a:rPr lang="en-IN" dirty="0"/>
              <a:t>Highly competitive markets</a:t>
            </a:r>
          </a:p>
          <a:p>
            <a:pPr lvl="1"/>
            <a:r>
              <a:rPr lang="en-IN" dirty="0"/>
              <a:t>Dollars may not be spent efficiently</a:t>
            </a:r>
          </a:p>
        </p:txBody>
      </p:sp>
    </p:spTree>
    <p:extLst>
      <p:ext uri="{BB962C8B-B14F-4D97-AF65-F5344CB8AC3E}">
        <p14:creationId xmlns:p14="http://schemas.microsoft.com/office/powerpoint/2010/main" val="341465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DC31F-EE1B-4725-BF90-56BE287102C3}"/>
              </a:ext>
            </a:extLst>
          </p:cNvPr>
          <p:cNvSpPr>
            <a:spLocks noGrp="1"/>
          </p:cNvSpPr>
          <p:nvPr>
            <p:ph type="title"/>
          </p:nvPr>
        </p:nvSpPr>
        <p:spPr/>
        <p:txBody>
          <a:bodyPr/>
          <a:lstStyle/>
          <a:p>
            <a:r>
              <a:rPr lang="en-IN" dirty="0"/>
              <a:t>Chapter Objectives </a:t>
            </a:r>
            <a:r>
              <a:rPr lang="en-IN" sz="2000" b="0" dirty="0"/>
              <a:t>(2 of 2)</a:t>
            </a:r>
          </a:p>
        </p:txBody>
      </p:sp>
      <p:sp>
        <p:nvSpPr>
          <p:cNvPr id="3" name="Content Placeholder 2">
            <a:extLst>
              <a:ext uri="{FF2B5EF4-FFF2-40B4-BE49-F238E27FC236}">
                <a16:creationId xmlns:a16="http://schemas.microsoft.com/office/drawing/2014/main" id="{33887090-303D-4909-8C76-93FF24B8161E}"/>
              </a:ext>
            </a:extLst>
          </p:cNvPr>
          <p:cNvSpPr>
            <a:spLocks noGrp="1"/>
          </p:cNvSpPr>
          <p:nvPr>
            <p:ph sz="quarter" idx="13"/>
          </p:nvPr>
        </p:nvSpPr>
        <p:spPr/>
        <p:txBody>
          <a:bodyPr/>
          <a:lstStyle/>
          <a:p>
            <a:pPr marL="432" indent="0">
              <a:buNone/>
            </a:pPr>
            <a:r>
              <a:rPr lang="en-IN" b="1" dirty="0">
                <a:solidFill>
                  <a:srgbClr val="007FA3"/>
                </a:solidFill>
              </a:rPr>
              <a:t>4.5</a:t>
            </a:r>
            <a:r>
              <a:rPr lang="en-IN" dirty="0"/>
              <a:t> How do the marketing communications objectives interact with the other elements of an I</a:t>
            </a:r>
            <a:r>
              <a:rPr lang="en-IN" sz="100" dirty="0"/>
              <a:t> </a:t>
            </a:r>
            <a:r>
              <a:rPr lang="en-IN" dirty="0"/>
              <a:t>M</a:t>
            </a:r>
            <a:r>
              <a:rPr lang="en-IN" sz="100" dirty="0"/>
              <a:t> </a:t>
            </a:r>
            <a:r>
              <a:rPr lang="en-IN" dirty="0"/>
              <a:t>C planning process?</a:t>
            </a:r>
          </a:p>
          <a:p>
            <a:pPr marL="432" indent="0">
              <a:buNone/>
            </a:pPr>
            <a:r>
              <a:rPr lang="en-IN" b="1" dirty="0">
                <a:solidFill>
                  <a:srgbClr val="007FA3"/>
                </a:solidFill>
              </a:rPr>
              <a:t>4.6</a:t>
            </a:r>
            <a:r>
              <a:rPr lang="en-IN" dirty="0"/>
              <a:t> How are communications budgets established?</a:t>
            </a:r>
          </a:p>
          <a:p>
            <a:pPr marL="432" indent="0">
              <a:buNone/>
            </a:pPr>
            <a:r>
              <a:rPr lang="en-IN" b="1" dirty="0">
                <a:solidFill>
                  <a:srgbClr val="007FA3"/>
                </a:solidFill>
              </a:rPr>
              <a:t>4.7</a:t>
            </a:r>
            <a:r>
              <a:rPr lang="en-IN" dirty="0"/>
              <a:t> What are the features of an international I</a:t>
            </a:r>
            <a:r>
              <a:rPr lang="en-IN" sz="100" dirty="0"/>
              <a:t> </a:t>
            </a:r>
            <a:r>
              <a:rPr lang="en-IN" dirty="0"/>
              <a:t>M</a:t>
            </a:r>
            <a:r>
              <a:rPr lang="en-IN" sz="100" dirty="0"/>
              <a:t> </a:t>
            </a:r>
            <a:r>
              <a:rPr lang="en-IN" dirty="0"/>
              <a:t>C planning program?</a:t>
            </a:r>
          </a:p>
        </p:txBody>
      </p:sp>
    </p:spTree>
    <p:extLst>
      <p:ext uri="{BB962C8B-B14F-4D97-AF65-F5344CB8AC3E}">
        <p14:creationId xmlns:p14="http://schemas.microsoft.com/office/powerpoint/2010/main" val="29944982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08091-905F-48C7-8F0F-4BDB279E2533}"/>
              </a:ext>
            </a:extLst>
          </p:cNvPr>
          <p:cNvSpPr>
            <a:spLocks noGrp="1"/>
          </p:cNvSpPr>
          <p:nvPr>
            <p:ph type="title"/>
          </p:nvPr>
        </p:nvSpPr>
        <p:spPr/>
        <p:txBody>
          <a:bodyPr/>
          <a:lstStyle/>
          <a:p>
            <a:r>
              <a:rPr lang="en-IN" dirty="0"/>
              <a:t>Types of Budgets </a:t>
            </a:r>
            <a:r>
              <a:rPr lang="en-IN" sz="2000" b="0" dirty="0"/>
              <a:t>(2 of 3)</a:t>
            </a:r>
          </a:p>
        </p:txBody>
      </p:sp>
      <p:sp>
        <p:nvSpPr>
          <p:cNvPr id="3" name="Content Placeholder 2">
            <a:extLst>
              <a:ext uri="{FF2B5EF4-FFF2-40B4-BE49-F238E27FC236}">
                <a16:creationId xmlns:a16="http://schemas.microsoft.com/office/drawing/2014/main" id="{F8B57566-A699-4E0B-B9A2-EF2FF238C533}"/>
              </a:ext>
            </a:extLst>
          </p:cNvPr>
          <p:cNvSpPr>
            <a:spLocks noGrp="1"/>
          </p:cNvSpPr>
          <p:nvPr>
            <p:ph sz="quarter" idx="13"/>
          </p:nvPr>
        </p:nvSpPr>
        <p:spPr/>
        <p:txBody>
          <a:bodyPr/>
          <a:lstStyle/>
          <a:p>
            <a:r>
              <a:rPr lang="en-IN" b="1" dirty="0"/>
              <a:t>What we can afford</a:t>
            </a:r>
          </a:p>
          <a:p>
            <a:pPr lvl="1"/>
            <a:r>
              <a:rPr lang="en-IN" dirty="0"/>
              <a:t>Set after all other items budgeted</a:t>
            </a:r>
          </a:p>
          <a:p>
            <a:pPr lvl="1"/>
            <a:r>
              <a:rPr lang="en-IN" dirty="0"/>
              <a:t>Do not view marketing as important</a:t>
            </a:r>
          </a:p>
          <a:p>
            <a:r>
              <a:rPr lang="en-IN" b="1" dirty="0"/>
              <a:t>Objective and task</a:t>
            </a:r>
          </a:p>
          <a:p>
            <a:pPr lvl="1"/>
            <a:r>
              <a:rPr lang="en-IN" dirty="0"/>
              <a:t>Budgets determined by objectives</a:t>
            </a:r>
          </a:p>
          <a:p>
            <a:pPr lvl="1"/>
            <a:r>
              <a:rPr lang="en-IN" dirty="0"/>
              <a:t>Best method of budgeting</a:t>
            </a:r>
          </a:p>
          <a:p>
            <a:pPr lvl="1"/>
            <a:r>
              <a:rPr lang="en-IN" dirty="0"/>
              <a:t>Used by 50% of firms</a:t>
            </a:r>
          </a:p>
        </p:txBody>
      </p:sp>
    </p:spTree>
    <p:extLst>
      <p:ext uri="{BB962C8B-B14F-4D97-AF65-F5344CB8AC3E}">
        <p14:creationId xmlns:p14="http://schemas.microsoft.com/office/powerpoint/2010/main" val="9452220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B56C7-25BD-4774-946F-F149130C4B1B}"/>
              </a:ext>
            </a:extLst>
          </p:cNvPr>
          <p:cNvSpPr>
            <a:spLocks noGrp="1"/>
          </p:cNvSpPr>
          <p:nvPr>
            <p:ph type="title"/>
          </p:nvPr>
        </p:nvSpPr>
        <p:spPr/>
        <p:txBody>
          <a:bodyPr/>
          <a:lstStyle/>
          <a:p>
            <a:r>
              <a:rPr lang="en-IN" dirty="0"/>
              <a:t>Types of Budgets </a:t>
            </a:r>
            <a:r>
              <a:rPr lang="en-IN" sz="2000" b="0" dirty="0"/>
              <a:t>(3 of 3)</a:t>
            </a:r>
          </a:p>
        </p:txBody>
      </p:sp>
      <p:sp>
        <p:nvSpPr>
          <p:cNvPr id="3" name="Content Placeholder 2">
            <a:extLst>
              <a:ext uri="{FF2B5EF4-FFF2-40B4-BE49-F238E27FC236}">
                <a16:creationId xmlns:a16="http://schemas.microsoft.com/office/drawing/2014/main" id="{C41A399F-058A-4CF0-9C0E-57E505ACBA3C}"/>
              </a:ext>
            </a:extLst>
          </p:cNvPr>
          <p:cNvSpPr>
            <a:spLocks noGrp="1"/>
          </p:cNvSpPr>
          <p:nvPr>
            <p:ph sz="quarter" idx="13"/>
          </p:nvPr>
        </p:nvSpPr>
        <p:spPr/>
        <p:txBody>
          <a:bodyPr/>
          <a:lstStyle/>
          <a:p>
            <a:r>
              <a:rPr lang="en-IN" b="1" dirty="0" err="1"/>
              <a:t>Payout</a:t>
            </a:r>
            <a:r>
              <a:rPr lang="en-IN" b="1" dirty="0"/>
              <a:t> planning</a:t>
            </a:r>
          </a:p>
          <a:p>
            <a:pPr lvl="1"/>
            <a:r>
              <a:rPr lang="en-IN" dirty="0"/>
              <a:t>Ratio—advertising to sales or market share</a:t>
            </a:r>
          </a:p>
          <a:p>
            <a:pPr lvl="1"/>
            <a:r>
              <a:rPr lang="en-IN" dirty="0"/>
              <a:t>Larger percent at product launch</a:t>
            </a:r>
          </a:p>
          <a:p>
            <a:pPr lvl="1"/>
            <a:r>
              <a:rPr lang="en-IN" dirty="0"/>
              <a:t>Lower percent when brand established</a:t>
            </a:r>
          </a:p>
          <a:p>
            <a:pPr lvl="1"/>
            <a:r>
              <a:rPr lang="en-IN" dirty="0"/>
              <a:t>Based on threshold effect</a:t>
            </a:r>
          </a:p>
          <a:p>
            <a:r>
              <a:rPr lang="en-IN" b="1" dirty="0"/>
              <a:t>Quantitative models</a:t>
            </a:r>
          </a:p>
          <a:p>
            <a:pPr lvl="1"/>
            <a:r>
              <a:rPr lang="en-IN" dirty="0"/>
              <a:t>Computer simulations</a:t>
            </a:r>
          </a:p>
          <a:p>
            <a:pPr lvl="1"/>
            <a:r>
              <a:rPr lang="en-IN" dirty="0"/>
              <a:t>Develop models based on historical data</a:t>
            </a:r>
          </a:p>
        </p:txBody>
      </p:sp>
    </p:spTree>
    <p:extLst>
      <p:ext uri="{BB962C8B-B14F-4D97-AF65-F5344CB8AC3E}">
        <p14:creationId xmlns:p14="http://schemas.microsoft.com/office/powerpoint/2010/main" val="1463807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F51E4-02E7-4D90-9291-F3173A2334BD}"/>
              </a:ext>
            </a:extLst>
          </p:cNvPr>
          <p:cNvSpPr>
            <a:spLocks noGrp="1"/>
          </p:cNvSpPr>
          <p:nvPr>
            <p:ph type="title"/>
          </p:nvPr>
        </p:nvSpPr>
        <p:spPr/>
        <p:txBody>
          <a:bodyPr/>
          <a:lstStyle/>
          <a:p>
            <a:r>
              <a:rPr lang="en-IN" dirty="0"/>
              <a:t>I</a:t>
            </a:r>
            <a:r>
              <a:rPr lang="en-IN" sz="100" dirty="0"/>
              <a:t> </a:t>
            </a:r>
            <a:r>
              <a:rPr lang="en-IN" dirty="0"/>
              <a:t>M</a:t>
            </a:r>
            <a:r>
              <a:rPr lang="en-IN" sz="100" dirty="0"/>
              <a:t> </a:t>
            </a:r>
            <a:r>
              <a:rPr lang="en-IN" dirty="0"/>
              <a:t>C Components</a:t>
            </a:r>
          </a:p>
        </p:txBody>
      </p:sp>
      <p:sp>
        <p:nvSpPr>
          <p:cNvPr id="3" name="Content Placeholder 2">
            <a:extLst>
              <a:ext uri="{FF2B5EF4-FFF2-40B4-BE49-F238E27FC236}">
                <a16:creationId xmlns:a16="http://schemas.microsoft.com/office/drawing/2014/main" id="{B84427D8-AA55-43B2-B3C3-AB7E5193718D}"/>
              </a:ext>
            </a:extLst>
          </p:cNvPr>
          <p:cNvSpPr>
            <a:spLocks noGrp="1"/>
          </p:cNvSpPr>
          <p:nvPr>
            <p:ph sz="quarter" idx="13"/>
          </p:nvPr>
        </p:nvSpPr>
        <p:spPr/>
        <p:txBody>
          <a:bodyPr/>
          <a:lstStyle/>
          <a:p>
            <a:r>
              <a:rPr lang="en-IN" dirty="0"/>
              <a:t>More than traditional advertising</a:t>
            </a:r>
          </a:p>
          <a:p>
            <a:r>
              <a:rPr lang="en-IN" dirty="0"/>
              <a:t>Trade promotions</a:t>
            </a:r>
          </a:p>
          <a:p>
            <a:r>
              <a:rPr lang="en-IN" dirty="0"/>
              <a:t>Consumer promotions</a:t>
            </a:r>
          </a:p>
          <a:p>
            <a:r>
              <a:rPr lang="en-IN" dirty="0"/>
              <a:t>Retailer promotions</a:t>
            </a:r>
          </a:p>
          <a:p>
            <a:r>
              <a:rPr lang="en-IN" dirty="0"/>
              <a:t>Media advertising</a:t>
            </a:r>
          </a:p>
        </p:txBody>
      </p:sp>
    </p:spTree>
    <p:extLst>
      <p:ext uri="{BB962C8B-B14F-4D97-AF65-F5344CB8AC3E}">
        <p14:creationId xmlns:p14="http://schemas.microsoft.com/office/powerpoint/2010/main" val="12067987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E6FE4-F7B1-46A1-BDC4-F3ADF6788837}"/>
              </a:ext>
            </a:extLst>
          </p:cNvPr>
          <p:cNvSpPr>
            <a:spLocks noGrp="1"/>
          </p:cNvSpPr>
          <p:nvPr>
            <p:ph type="title"/>
          </p:nvPr>
        </p:nvSpPr>
        <p:spPr/>
        <p:txBody>
          <a:bodyPr/>
          <a:lstStyle/>
          <a:p>
            <a:r>
              <a:rPr lang="en-IN" dirty="0"/>
              <a:t>International Implications</a:t>
            </a:r>
          </a:p>
        </p:txBody>
      </p:sp>
      <p:sp>
        <p:nvSpPr>
          <p:cNvPr id="3" name="Content Placeholder 2">
            <a:extLst>
              <a:ext uri="{FF2B5EF4-FFF2-40B4-BE49-F238E27FC236}">
                <a16:creationId xmlns:a16="http://schemas.microsoft.com/office/drawing/2014/main" id="{723C3A88-642E-40F9-A47F-C0C2AFFC6265}"/>
              </a:ext>
            </a:extLst>
          </p:cNvPr>
          <p:cNvSpPr>
            <a:spLocks noGrp="1"/>
          </p:cNvSpPr>
          <p:nvPr>
            <p:ph sz="quarter" idx="13"/>
          </p:nvPr>
        </p:nvSpPr>
        <p:spPr/>
        <p:txBody>
          <a:bodyPr/>
          <a:lstStyle/>
          <a:p>
            <a:r>
              <a:rPr lang="en-IN" dirty="0"/>
              <a:t>Globally integrated marketing communications (G</a:t>
            </a:r>
            <a:r>
              <a:rPr lang="en-IN" sz="100" dirty="0"/>
              <a:t> </a:t>
            </a:r>
            <a:r>
              <a:rPr lang="en-IN" dirty="0"/>
              <a:t>I</a:t>
            </a:r>
            <a:r>
              <a:rPr lang="en-IN" sz="100" dirty="0"/>
              <a:t> </a:t>
            </a:r>
            <a:r>
              <a:rPr lang="en-IN" dirty="0"/>
              <a:t>M</a:t>
            </a:r>
            <a:r>
              <a:rPr lang="en-IN" sz="100" dirty="0"/>
              <a:t> </a:t>
            </a:r>
            <a:r>
              <a:rPr lang="en-IN" dirty="0"/>
              <a:t>C) programs vital for international firms</a:t>
            </a:r>
          </a:p>
          <a:p>
            <a:r>
              <a:rPr lang="en-IN" dirty="0"/>
              <a:t>Tailor messages to fit country’s language and culture</a:t>
            </a:r>
          </a:p>
          <a:p>
            <a:r>
              <a:rPr lang="en-IN" dirty="0"/>
              <a:t>Brand names, marketing ideas, ad campaigns do not always translate correctly</a:t>
            </a:r>
          </a:p>
          <a:p>
            <a:r>
              <a:rPr lang="en-IN" dirty="0"/>
              <a:t>Essential to understand the international market</a:t>
            </a:r>
          </a:p>
        </p:txBody>
      </p:sp>
    </p:spTree>
    <p:extLst>
      <p:ext uri="{BB962C8B-B14F-4D97-AF65-F5344CB8AC3E}">
        <p14:creationId xmlns:p14="http://schemas.microsoft.com/office/powerpoint/2010/main" val="7700513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8EE7D-1FBE-4EB3-9D37-7AD3EF8CDA90}"/>
              </a:ext>
            </a:extLst>
          </p:cNvPr>
          <p:cNvSpPr>
            <a:spLocks noGrp="1"/>
          </p:cNvSpPr>
          <p:nvPr>
            <p:ph type="title"/>
          </p:nvPr>
        </p:nvSpPr>
        <p:spPr/>
        <p:txBody>
          <a:bodyPr/>
          <a:lstStyle/>
          <a:p>
            <a:r>
              <a:rPr lang="en-IN" sz="3000" dirty="0"/>
              <a:t>Figure 4.9: Successful Globally Integrated Marketing Communication Tactics</a:t>
            </a:r>
          </a:p>
        </p:txBody>
      </p:sp>
      <p:sp>
        <p:nvSpPr>
          <p:cNvPr id="3" name="Content Placeholder 2">
            <a:extLst>
              <a:ext uri="{FF2B5EF4-FFF2-40B4-BE49-F238E27FC236}">
                <a16:creationId xmlns:a16="http://schemas.microsoft.com/office/drawing/2014/main" id="{5F154DEF-B005-4181-AB97-A5FDDF427D54}"/>
              </a:ext>
            </a:extLst>
          </p:cNvPr>
          <p:cNvSpPr>
            <a:spLocks noGrp="1"/>
          </p:cNvSpPr>
          <p:nvPr>
            <p:ph sz="quarter" idx="13"/>
          </p:nvPr>
        </p:nvSpPr>
        <p:spPr/>
        <p:txBody>
          <a:bodyPr/>
          <a:lstStyle/>
          <a:p>
            <a:r>
              <a:rPr lang="en-IN" dirty="0"/>
              <a:t>Understand the international market</a:t>
            </a:r>
          </a:p>
          <a:p>
            <a:r>
              <a:rPr lang="en-IN" dirty="0"/>
              <a:t>Create a borderless marketing plan</a:t>
            </a:r>
          </a:p>
          <a:p>
            <a:r>
              <a:rPr lang="en-IN" dirty="0"/>
              <a:t>Think globally but act locally</a:t>
            </a:r>
          </a:p>
          <a:p>
            <a:r>
              <a:rPr lang="en-IN" dirty="0"/>
              <a:t>Local partnerships</a:t>
            </a:r>
          </a:p>
          <a:p>
            <a:r>
              <a:rPr lang="en-IN" dirty="0"/>
              <a:t>Communication segmentation strategies</a:t>
            </a:r>
          </a:p>
          <a:p>
            <a:r>
              <a:rPr lang="en-IN" dirty="0"/>
              <a:t>Market communications analysis</a:t>
            </a:r>
          </a:p>
          <a:p>
            <a:r>
              <a:rPr lang="en-IN" dirty="0"/>
              <a:t>Solid communications objectives</a:t>
            </a:r>
          </a:p>
        </p:txBody>
      </p:sp>
    </p:spTree>
    <p:extLst>
      <p:ext uri="{BB962C8B-B14F-4D97-AF65-F5344CB8AC3E}">
        <p14:creationId xmlns:p14="http://schemas.microsoft.com/office/powerpoint/2010/main" val="1416618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F9171-7686-43AA-A744-3F1FD73B15FE}"/>
              </a:ext>
            </a:extLst>
          </p:cNvPr>
          <p:cNvSpPr>
            <a:spLocks noGrp="1"/>
          </p:cNvSpPr>
          <p:nvPr>
            <p:ph type="title"/>
          </p:nvPr>
        </p:nvSpPr>
        <p:spPr/>
        <p:txBody>
          <a:bodyPr/>
          <a:lstStyle/>
          <a:p>
            <a:r>
              <a:rPr lang="en-IN" dirty="0"/>
              <a:t>Chapter Overview</a:t>
            </a:r>
          </a:p>
        </p:txBody>
      </p:sp>
      <p:sp>
        <p:nvSpPr>
          <p:cNvPr id="3" name="Content Placeholder 2">
            <a:extLst>
              <a:ext uri="{FF2B5EF4-FFF2-40B4-BE49-F238E27FC236}">
                <a16:creationId xmlns:a16="http://schemas.microsoft.com/office/drawing/2014/main" id="{6CF04773-1398-41ED-970A-7064A2CA2E3E}"/>
              </a:ext>
            </a:extLst>
          </p:cNvPr>
          <p:cNvSpPr>
            <a:spLocks noGrp="1"/>
          </p:cNvSpPr>
          <p:nvPr>
            <p:ph sz="quarter" idx="13"/>
          </p:nvPr>
        </p:nvSpPr>
        <p:spPr/>
        <p:txBody>
          <a:bodyPr/>
          <a:lstStyle/>
          <a:p>
            <a:r>
              <a:rPr lang="en-IN" dirty="0"/>
              <a:t>The I</a:t>
            </a:r>
            <a:r>
              <a:rPr lang="en-IN" sz="100" dirty="0"/>
              <a:t> </a:t>
            </a:r>
            <a:r>
              <a:rPr lang="en-IN" dirty="0"/>
              <a:t>M</a:t>
            </a:r>
            <a:r>
              <a:rPr lang="en-IN" sz="100" dirty="0"/>
              <a:t> </a:t>
            </a:r>
            <a:r>
              <a:rPr lang="en-IN" dirty="0"/>
              <a:t>C planning process</a:t>
            </a:r>
          </a:p>
          <a:p>
            <a:r>
              <a:rPr lang="en-IN" dirty="0"/>
              <a:t>Communications research</a:t>
            </a:r>
          </a:p>
          <a:p>
            <a:pPr lvl="1"/>
            <a:r>
              <a:rPr lang="en-IN" dirty="0"/>
              <a:t>Target markets</a:t>
            </a:r>
          </a:p>
          <a:p>
            <a:pPr lvl="1"/>
            <a:r>
              <a:rPr lang="en-IN" dirty="0"/>
              <a:t>Positioning strategies</a:t>
            </a:r>
          </a:p>
          <a:p>
            <a:pPr lvl="1"/>
            <a:r>
              <a:rPr lang="en-IN" dirty="0"/>
              <a:t>Communications objectives</a:t>
            </a:r>
          </a:p>
          <a:p>
            <a:r>
              <a:rPr lang="en-IN" dirty="0"/>
              <a:t>Communications budgeting</a:t>
            </a:r>
          </a:p>
          <a:p>
            <a:r>
              <a:rPr lang="en-IN" dirty="0"/>
              <a:t>International I</a:t>
            </a:r>
            <a:r>
              <a:rPr lang="en-IN" sz="100" dirty="0"/>
              <a:t> </a:t>
            </a:r>
            <a:r>
              <a:rPr lang="en-IN" dirty="0"/>
              <a:t>M</a:t>
            </a:r>
            <a:r>
              <a:rPr lang="en-IN" sz="100" dirty="0"/>
              <a:t> </a:t>
            </a:r>
            <a:r>
              <a:rPr lang="en-IN" dirty="0"/>
              <a:t>C planning</a:t>
            </a:r>
          </a:p>
        </p:txBody>
      </p:sp>
    </p:spTree>
    <p:extLst>
      <p:ext uri="{BB962C8B-B14F-4D97-AF65-F5344CB8AC3E}">
        <p14:creationId xmlns:p14="http://schemas.microsoft.com/office/powerpoint/2010/main" val="345571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DD6D2-734F-453F-A464-8574055BB50B}"/>
              </a:ext>
            </a:extLst>
          </p:cNvPr>
          <p:cNvSpPr>
            <a:spLocks noGrp="1"/>
          </p:cNvSpPr>
          <p:nvPr>
            <p:ph type="title"/>
          </p:nvPr>
        </p:nvSpPr>
        <p:spPr/>
        <p:txBody>
          <a:bodyPr/>
          <a:lstStyle/>
          <a:p>
            <a:r>
              <a:rPr lang="en-IN" dirty="0"/>
              <a:t>Co-Marketing and I</a:t>
            </a:r>
            <a:r>
              <a:rPr lang="en-IN" sz="100" dirty="0"/>
              <a:t> </a:t>
            </a:r>
            <a:r>
              <a:rPr lang="en-IN" dirty="0"/>
              <a:t>M</a:t>
            </a:r>
            <a:r>
              <a:rPr lang="en-IN" sz="100" dirty="0"/>
              <a:t> </a:t>
            </a:r>
            <a:r>
              <a:rPr lang="en-IN" dirty="0"/>
              <a:t>C Planning</a:t>
            </a:r>
          </a:p>
        </p:txBody>
      </p:sp>
      <p:sp>
        <p:nvSpPr>
          <p:cNvPr id="3" name="Content Placeholder 2">
            <a:extLst>
              <a:ext uri="{FF2B5EF4-FFF2-40B4-BE49-F238E27FC236}">
                <a16:creationId xmlns:a16="http://schemas.microsoft.com/office/drawing/2014/main" id="{3648291F-98D0-443A-8F54-6D49736D6D95}"/>
              </a:ext>
            </a:extLst>
          </p:cNvPr>
          <p:cNvSpPr>
            <a:spLocks noGrp="1"/>
          </p:cNvSpPr>
          <p:nvPr>
            <p:ph sz="quarter" idx="13"/>
          </p:nvPr>
        </p:nvSpPr>
        <p:spPr/>
        <p:txBody>
          <a:bodyPr/>
          <a:lstStyle/>
          <a:p>
            <a:r>
              <a:rPr lang="en-IN" dirty="0"/>
              <a:t>Joining to sell separate but related products</a:t>
            </a:r>
          </a:p>
          <a:p>
            <a:r>
              <a:rPr lang="en-IN" dirty="0"/>
              <a:t>Examples:</a:t>
            </a:r>
          </a:p>
          <a:p>
            <a:pPr lvl="1"/>
            <a:r>
              <a:rPr lang="en-IN" dirty="0"/>
              <a:t>T-Mobile and Netflix</a:t>
            </a:r>
          </a:p>
          <a:p>
            <a:pPr lvl="1"/>
            <a:r>
              <a:rPr lang="en-IN" dirty="0"/>
              <a:t>Capitol One and Hotels.com</a:t>
            </a:r>
          </a:p>
          <a:p>
            <a:r>
              <a:rPr lang="en-IN" dirty="0"/>
              <a:t>All planners must address every step in the process</a:t>
            </a:r>
          </a:p>
        </p:txBody>
      </p:sp>
      <p:pic>
        <p:nvPicPr>
          <p:cNvPr id="6" name="Content Placeholder 5" descr="A photo shows a person using a mobile phone to look at a news application.">
            <a:extLst>
              <a:ext uri="{FF2B5EF4-FFF2-40B4-BE49-F238E27FC236}">
                <a16:creationId xmlns:a16="http://schemas.microsoft.com/office/drawing/2014/main" id="{92E4157A-E1D4-417A-A95E-68E2F78203A1}"/>
              </a:ext>
            </a:extLst>
          </p:cNvPr>
          <p:cNvPicPr>
            <a:picLocks noGrp="1" noChangeAspect="1"/>
          </p:cNvPicPr>
          <p:nvPr>
            <p:ph sz="quarter" idx="14"/>
          </p:nvPr>
        </p:nvPicPr>
        <p:blipFill>
          <a:blip r:embed="rId3"/>
          <a:stretch>
            <a:fillRect/>
          </a:stretch>
        </p:blipFill>
        <p:spPr>
          <a:xfrm>
            <a:off x="4694238" y="1552575"/>
            <a:ext cx="3992562" cy="2620643"/>
          </a:xfrm>
          <a:prstGeom prst="rect">
            <a:avLst/>
          </a:prstGeom>
        </p:spPr>
      </p:pic>
    </p:spTree>
    <p:extLst>
      <p:ext uri="{BB962C8B-B14F-4D97-AF65-F5344CB8AC3E}">
        <p14:creationId xmlns:p14="http://schemas.microsoft.com/office/powerpoint/2010/main" val="2370171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F41C-D819-49A3-A822-785EF7E4AB8F}"/>
              </a:ext>
            </a:extLst>
          </p:cNvPr>
          <p:cNvSpPr>
            <a:spLocks noGrp="1"/>
          </p:cNvSpPr>
          <p:nvPr>
            <p:ph type="title"/>
          </p:nvPr>
        </p:nvSpPr>
        <p:spPr/>
        <p:txBody>
          <a:bodyPr/>
          <a:lstStyle/>
          <a:p>
            <a:r>
              <a:rPr lang="en-IN" sz="3200" dirty="0"/>
              <a:t>Figure 4.1: The I</a:t>
            </a:r>
            <a:r>
              <a:rPr lang="en-IN" sz="100" dirty="0"/>
              <a:t> </a:t>
            </a:r>
            <a:r>
              <a:rPr lang="en-IN" sz="3200" dirty="0"/>
              <a:t>M</a:t>
            </a:r>
            <a:r>
              <a:rPr lang="en-IN" sz="100" dirty="0"/>
              <a:t> </a:t>
            </a:r>
            <a:r>
              <a:rPr lang="en-IN" sz="3200" dirty="0"/>
              <a:t>C Planning Process</a:t>
            </a:r>
          </a:p>
        </p:txBody>
      </p:sp>
      <p:pic>
        <p:nvPicPr>
          <p:cNvPr id="5" name="Content Placeholder 4" descr="A flow diagram shows the I M C planning process. For long description in Notes pane, press F6.">
            <a:extLst>
              <a:ext uri="{FF2B5EF4-FFF2-40B4-BE49-F238E27FC236}">
                <a16:creationId xmlns:a16="http://schemas.microsoft.com/office/drawing/2014/main" id="{EB5334A8-C4BD-4329-A48E-2A96EC964D99}"/>
              </a:ext>
            </a:extLst>
          </p:cNvPr>
          <p:cNvPicPr>
            <a:picLocks noGrp="1" noChangeAspect="1"/>
          </p:cNvPicPr>
          <p:nvPr>
            <p:ph sz="quarter" idx="13"/>
          </p:nvPr>
        </p:nvPicPr>
        <p:blipFill>
          <a:blip r:embed="rId3"/>
          <a:stretch>
            <a:fillRect/>
          </a:stretch>
        </p:blipFill>
        <p:spPr>
          <a:xfrm>
            <a:off x="592554" y="1974939"/>
            <a:ext cx="7962066" cy="3822523"/>
          </a:xfrm>
          <a:prstGeom prst="rect">
            <a:avLst/>
          </a:prstGeom>
        </p:spPr>
      </p:pic>
    </p:spTree>
    <p:extLst>
      <p:ext uri="{BB962C8B-B14F-4D97-AF65-F5344CB8AC3E}">
        <p14:creationId xmlns:p14="http://schemas.microsoft.com/office/powerpoint/2010/main" val="2553995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9087E-BC7A-411D-BE80-B942900E1868}"/>
              </a:ext>
            </a:extLst>
          </p:cNvPr>
          <p:cNvSpPr>
            <a:spLocks noGrp="1"/>
          </p:cNvSpPr>
          <p:nvPr>
            <p:ph type="title"/>
          </p:nvPr>
        </p:nvSpPr>
        <p:spPr/>
        <p:txBody>
          <a:bodyPr/>
          <a:lstStyle/>
          <a:p>
            <a:r>
              <a:rPr lang="en-IN" dirty="0"/>
              <a:t>Communications Research</a:t>
            </a:r>
          </a:p>
        </p:txBody>
      </p:sp>
      <p:sp>
        <p:nvSpPr>
          <p:cNvPr id="3" name="Content Placeholder 2">
            <a:extLst>
              <a:ext uri="{FF2B5EF4-FFF2-40B4-BE49-F238E27FC236}">
                <a16:creationId xmlns:a16="http://schemas.microsoft.com/office/drawing/2014/main" id="{67968296-7802-4703-B51B-915F74A92443}"/>
              </a:ext>
            </a:extLst>
          </p:cNvPr>
          <p:cNvSpPr>
            <a:spLocks noGrp="1"/>
          </p:cNvSpPr>
          <p:nvPr>
            <p:ph sz="quarter" idx="13"/>
          </p:nvPr>
        </p:nvSpPr>
        <p:spPr>
          <a:xfrm>
            <a:off x="457200" y="1507622"/>
            <a:ext cx="8232775" cy="4924709"/>
          </a:xfrm>
        </p:spPr>
        <p:txBody>
          <a:bodyPr/>
          <a:lstStyle/>
          <a:p>
            <a:pPr>
              <a:spcBef>
                <a:spcPts val="1000"/>
              </a:spcBef>
            </a:pPr>
            <a:r>
              <a:rPr lang="en-IN" b="1" dirty="0"/>
              <a:t>Product-specific research</a:t>
            </a:r>
          </a:p>
          <a:p>
            <a:pPr lvl="1"/>
            <a:r>
              <a:rPr lang="en-IN" dirty="0"/>
              <a:t>Desirable features</a:t>
            </a:r>
          </a:p>
          <a:p>
            <a:pPr lvl="1"/>
            <a:r>
              <a:rPr lang="en-IN" dirty="0"/>
              <a:t>Key selling points</a:t>
            </a:r>
          </a:p>
          <a:p>
            <a:pPr>
              <a:spcBef>
                <a:spcPts val="1000"/>
              </a:spcBef>
            </a:pPr>
            <a:r>
              <a:rPr lang="en-IN" b="1" dirty="0"/>
              <a:t>Consumer-oriented research</a:t>
            </a:r>
          </a:p>
          <a:p>
            <a:pPr lvl="1"/>
            <a:r>
              <a:rPr lang="en-IN" dirty="0"/>
              <a:t>Context of product use</a:t>
            </a:r>
          </a:p>
          <a:p>
            <a:pPr lvl="1"/>
            <a:r>
              <a:rPr lang="en-IN" dirty="0"/>
              <a:t>Anthropological approach</a:t>
            </a:r>
          </a:p>
          <a:p>
            <a:pPr lvl="1"/>
            <a:r>
              <a:rPr lang="en-IN" dirty="0"/>
              <a:t>Sociological analysis</a:t>
            </a:r>
          </a:p>
          <a:p>
            <a:pPr lvl="1"/>
            <a:r>
              <a:rPr lang="en-IN" dirty="0"/>
              <a:t>Psychological motives</a:t>
            </a:r>
          </a:p>
          <a:p>
            <a:pPr>
              <a:spcBef>
                <a:spcPts val="1000"/>
              </a:spcBef>
            </a:pPr>
            <a:r>
              <a:rPr lang="en-IN" b="1" dirty="0"/>
              <a:t>Target-market research</a:t>
            </a:r>
          </a:p>
          <a:p>
            <a:pPr lvl="1"/>
            <a:r>
              <a:rPr lang="en-IN" dirty="0"/>
              <a:t>Identifies recipients of communications campaign</a:t>
            </a:r>
          </a:p>
        </p:txBody>
      </p:sp>
    </p:spTree>
    <p:extLst>
      <p:ext uri="{BB962C8B-B14F-4D97-AF65-F5344CB8AC3E}">
        <p14:creationId xmlns:p14="http://schemas.microsoft.com/office/powerpoint/2010/main" val="203903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BAE0E-6647-4CEA-A1B6-70024A79CFF6}"/>
              </a:ext>
            </a:extLst>
          </p:cNvPr>
          <p:cNvSpPr>
            <a:spLocks noGrp="1"/>
          </p:cNvSpPr>
          <p:nvPr>
            <p:ph type="title"/>
          </p:nvPr>
        </p:nvSpPr>
        <p:spPr/>
        <p:txBody>
          <a:bodyPr/>
          <a:lstStyle/>
          <a:p>
            <a:r>
              <a:rPr lang="en-IN" sz="3200" dirty="0"/>
              <a:t>Tests to Determine Viability of Market Segment</a:t>
            </a:r>
          </a:p>
        </p:txBody>
      </p:sp>
      <p:sp>
        <p:nvSpPr>
          <p:cNvPr id="3" name="Content Placeholder 2">
            <a:extLst>
              <a:ext uri="{FF2B5EF4-FFF2-40B4-BE49-F238E27FC236}">
                <a16:creationId xmlns:a16="http://schemas.microsoft.com/office/drawing/2014/main" id="{48464E5B-EB53-4FAD-BEAA-2B70DF72E304}"/>
              </a:ext>
            </a:extLst>
          </p:cNvPr>
          <p:cNvSpPr>
            <a:spLocks noGrp="1"/>
          </p:cNvSpPr>
          <p:nvPr>
            <p:ph sz="quarter" idx="13"/>
          </p:nvPr>
        </p:nvSpPr>
        <p:spPr/>
        <p:txBody>
          <a:bodyPr/>
          <a:lstStyle/>
          <a:p>
            <a:r>
              <a:rPr lang="en-IN" dirty="0"/>
              <a:t>Individuals or businesses within the segment are homogeneous</a:t>
            </a:r>
          </a:p>
          <a:p>
            <a:r>
              <a:rPr lang="en-IN" dirty="0"/>
              <a:t>Market segment is:</a:t>
            </a:r>
          </a:p>
          <a:p>
            <a:pPr lvl="1"/>
            <a:r>
              <a:rPr lang="en-IN" dirty="0"/>
              <a:t>different from the population as a whole and distinct from other market segments</a:t>
            </a:r>
          </a:p>
          <a:p>
            <a:pPr lvl="1"/>
            <a:r>
              <a:rPr lang="en-IN" dirty="0"/>
              <a:t>large enough to be financially viable to target with a marketing campaign</a:t>
            </a:r>
          </a:p>
          <a:p>
            <a:pPr lvl="1"/>
            <a:r>
              <a:rPr lang="en-IN" dirty="0"/>
              <a:t>reachable through some type of media or marketing communications channel</a:t>
            </a:r>
          </a:p>
        </p:txBody>
      </p:sp>
    </p:spTree>
    <p:extLst>
      <p:ext uri="{BB962C8B-B14F-4D97-AF65-F5344CB8AC3E}">
        <p14:creationId xmlns:p14="http://schemas.microsoft.com/office/powerpoint/2010/main" val="2188557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E860-C58C-46F5-8A77-3E9F6FADC4A3}"/>
              </a:ext>
            </a:extLst>
          </p:cNvPr>
          <p:cNvSpPr>
            <a:spLocks noGrp="1"/>
          </p:cNvSpPr>
          <p:nvPr>
            <p:ph type="title"/>
          </p:nvPr>
        </p:nvSpPr>
        <p:spPr/>
        <p:txBody>
          <a:bodyPr/>
          <a:lstStyle/>
          <a:p>
            <a:r>
              <a:rPr lang="en-IN" sz="3200" dirty="0"/>
              <a:t>Figure 4.2: Methods of Segmenting Consumer Markets</a:t>
            </a:r>
          </a:p>
        </p:txBody>
      </p:sp>
      <p:pic>
        <p:nvPicPr>
          <p:cNvPr id="7" name="Content Placeholder 6" descr="An advertisement for Piccadilly, showing a person chopping vegetables. The title reads local pride made fresh.">
            <a:extLst>
              <a:ext uri="{FF2B5EF4-FFF2-40B4-BE49-F238E27FC236}">
                <a16:creationId xmlns:a16="http://schemas.microsoft.com/office/drawing/2014/main" id="{57B87304-6292-4528-AF8E-F6C014F1FE25}"/>
              </a:ext>
            </a:extLst>
          </p:cNvPr>
          <p:cNvPicPr>
            <a:picLocks noGrp="1" noChangeAspect="1"/>
          </p:cNvPicPr>
          <p:nvPr>
            <p:ph sz="quarter" idx="15"/>
          </p:nvPr>
        </p:nvPicPr>
        <p:blipFill>
          <a:blip r:embed="rId3"/>
          <a:stretch>
            <a:fillRect/>
          </a:stretch>
        </p:blipFill>
        <p:spPr>
          <a:xfrm>
            <a:off x="537054" y="1537191"/>
            <a:ext cx="8069891" cy="2254205"/>
          </a:xfrm>
          <a:prstGeom prst="rect">
            <a:avLst/>
          </a:prstGeom>
        </p:spPr>
      </p:pic>
      <p:sp>
        <p:nvSpPr>
          <p:cNvPr id="3" name="Content Placeholder 2">
            <a:extLst>
              <a:ext uri="{FF2B5EF4-FFF2-40B4-BE49-F238E27FC236}">
                <a16:creationId xmlns:a16="http://schemas.microsoft.com/office/drawing/2014/main" id="{7BC64578-5997-4CBA-ABE3-E8C8A25F071F}"/>
              </a:ext>
            </a:extLst>
          </p:cNvPr>
          <p:cNvSpPr>
            <a:spLocks noGrp="1"/>
          </p:cNvSpPr>
          <p:nvPr>
            <p:ph sz="quarter" idx="13"/>
          </p:nvPr>
        </p:nvSpPr>
        <p:spPr>
          <a:xfrm>
            <a:off x="457200" y="4015937"/>
            <a:ext cx="3171825" cy="2258739"/>
          </a:xfrm>
        </p:spPr>
        <p:txBody>
          <a:bodyPr/>
          <a:lstStyle/>
          <a:p>
            <a:r>
              <a:rPr lang="en-IN" dirty="0"/>
              <a:t>Demographics</a:t>
            </a:r>
          </a:p>
          <a:p>
            <a:r>
              <a:rPr lang="en-IN" dirty="0"/>
              <a:t>Psychographics</a:t>
            </a:r>
          </a:p>
          <a:p>
            <a:r>
              <a:rPr lang="en-IN" dirty="0"/>
              <a:t>Generations</a:t>
            </a:r>
          </a:p>
          <a:p>
            <a:r>
              <a:rPr lang="en-IN" dirty="0"/>
              <a:t>Geographic</a:t>
            </a:r>
          </a:p>
        </p:txBody>
      </p:sp>
      <p:sp>
        <p:nvSpPr>
          <p:cNvPr id="4" name="Content Placeholder 3">
            <a:extLst>
              <a:ext uri="{FF2B5EF4-FFF2-40B4-BE49-F238E27FC236}">
                <a16:creationId xmlns:a16="http://schemas.microsoft.com/office/drawing/2014/main" id="{5B43A2C2-9222-4A2A-9F38-1C038CD2FBED}"/>
              </a:ext>
            </a:extLst>
          </p:cNvPr>
          <p:cNvSpPr>
            <a:spLocks noGrp="1"/>
          </p:cNvSpPr>
          <p:nvPr>
            <p:ph sz="quarter" idx="14"/>
          </p:nvPr>
        </p:nvSpPr>
        <p:spPr>
          <a:xfrm>
            <a:off x="4114800" y="4015937"/>
            <a:ext cx="3736427" cy="2258739"/>
          </a:xfrm>
        </p:spPr>
        <p:txBody>
          <a:bodyPr/>
          <a:lstStyle/>
          <a:p>
            <a:r>
              <a:rPr lang="en-IN" dirty="0"/>
              <a:t>Geodemographics</a:t>
            </a:r>
          </a:p>
          <a:p>
            <a:r>
              <a:rPr lang="en-IN" dirty="0"/>
              <a:t>Benefits</a:t>
            </a:r>
          </a:p>
          <a:p>
            <a:r>
              <a:rPr lang="en-IN" dirty="0"/>
              <a:t>Usage</a:t>
            </a:r>
          </a:p>
        </p:txBody>
      </p:sp>
    </p:spTree>
    <p:extLst>
      <p:ext uri="{BB962C8B-B14F-4D97-AF65-F5344CB8AC3E}">
        <p14:creationId xmlns:p14="http://schemas.microsoft.com/office/powerpoint/2010/main" val="2943147377"/>
      </p:ext>
    </p:extLst>
  </p:cSld>
  <p:clrMapOvr>
    <a:masterClrMapping/>
  </p:clrMapOvr>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146151</TotalTime>
  <Words>3799</Words>
  <Application>Microsoft Office PowerPoint</Application>
  <PresentationFormat>On-screen Show (4:3)</PresentationFormat>
  <Paragraphs>304</Paragraphs>
  <Slides>34</Slides>
  <Notes>32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34</vt:i4>
      </vt:variant>
    </vt:vector>
  </HeadingPairs>
  <TitlesOfParts>
    <vt:vector size="44" baseType="lpstr">
      <vt:lpstr>Calibri</vt:lpstr>
      <vt:lpstr>Noto Sans Symbols</vt:lpstr>
      <vt:lpstr>Times New Roman</vt:lpstr>
      <vt:lpstr>FrutigerLTPro-Roman</vt:lpstr>
      <vt:lpstr>Verdana</vt:lpstr>
      <vt:lpstr>Arial</vt:lpstr>
      <vt:lpstr>Symbol</vt:lpstr>
      <vt:lpstr>Cambria</vt:lpstr>
      <vt:lpstr>USHE</vt:lpstr>
      <vt:lpstr>USHE_slide options</vt:lpstr>
      <vt:lpstr>Integrated Advertising, Promotion, and Marketing Communications</vt:lpstr>
      <vt:lpstr>Chapter Objectives (1 of 2)</vt:lpstr>
      <vt:lpstr>Chapter Objectives (2 of 2)</vt:lpstr>
      <vt:lpstr>Chapter Overview</vt:lpstr>
      <vt:lpstr>Co-Marketing and I M C Planning</vt:lpstr>
      <vt:lpstr>Figure 4.1: The I M C Planning Process</vt:lpstr>
      <vt:lpstr>Communications Research</vt:lpstr>
      <vt:lpstr>Tests to Determine Viability of Market Segment</vt:lpstr>
      <vt:lpstr>Figure 4.2: Methods of Segmenting Consumer Markets</vt:lpstr>
      <vt:lpstr>Segments Based on Demographics: Gender</vt:lpstr>
      <vt:lpstr>Segments Based on Demographics: Age</vt:lpstr>
      <vt:lpstr>Questions to Consider (1 of 2)</vt:lpstr>
      <vt:lpstr>Income</vt:lpstr>
      <vt:lpstr>Ethnicity</vt:lpstr>
      <vt:lpstr>Psychographics</vt:lpstr>
      <vt:lpstr>The V A L S Typology</vt:lpstr>
      <vt:lpstr>Segmentation by Geographic Area</vt:lpstr>
      <vt:lpstr>Geodemographic Segmentation</vt:lpstr>
      <vt:lpstr>Benefit Segmentation</vt:lpstr>
      <vt:lpstr>Usage Segmentation</vt:lpstr>
      <vt:lpstr>Business-to-Business Market Segmentation</vt:lpstr>
      <vt:lpstr>Figure 4.5: Methods of Segmenting Business-to-Business Markets</vt:lpstr>
      <vt:lpstr>Product Positioning</vt:lpstr>
      <vt:lpstr>Figure 4.6: Product Positioning Approaches</vt:lpstr>
      <vt:lpstr>Questions to Consider (2 of 2)</vt:lpstr>
      <vt:lpstr>Other Elements of Positioning</vt:lpstr>
      <vt:lpstr>Marketing Communication Objectives</vt:lpstr>
      <vt:lpstr>Figure 4.7: Levels of I M C Objectives</vt:lpstr>
      <vt:lpstr>Types of Budgets (1 of 3)</vt:lpstr>
      <vt:lpstr>Types of Budgets (2 of 3)</vt:lpstr>
      <vt:lpstr>Types of Budgets (3 of 3)</vt:lpstr>
      <vt:lpstr>I M C Components</vt:lpstr>
      <vt:lpstr>International Implications</vt:lpstr>
      <vt:lpstr>Figure 4.9: Successful Globally Integrated Marketing Communication Tactics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Integrated Advertising, Promotion, and Marketing Communications, Ninth Edition, Chapter 4, The I M C Planning Process</dc:title>
  <dc:subject>BusPub</dc:subject>
  <dc:creator>Clow/Baack</dc:creator>
  <cp:keywords>Integrated Advertising, Promotion, and Marketing Communications</cp:keywords>
  <dc:description>Long description alt-text is inserted in the notes pane.</dc:description>
  <cp:lastModifiedBy>Administrator</cp:lastModifiedBy>
  <cp:revision>753</cp:revision>
  <dcterms:modified xsi:type="dcterms:W3CDTF">2024-03-27T01:16:50Z</dcterms:modified>
</cp:coreProperties>
</file>